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handoutMasterIdLst>
    <p:handoutMasterId r:id="rId15"/>
  </p:handoutMasterIdLst>
  <p:sldIdLst>
    <p:sldId id="256" r:id="rId2"/>
    <p:sldId id="264" r:id="rId3"/>
    <p:sldId id="270" r:id="rId4"/>
    <p:sldId id="259" r:id="rId5"/>
    <p:sldId id="269" r:id="rId6"/>
    <p:sldId id="266" r:id="rId7"/>
    <p:sldId id="262" r:id="rId8"/>
    <p:sldId id="263" r:id="rId9"/>
    <p:sldId id="272" r:id="rId10"/>
    <p:sldId id="274" r:id="rId11"/>
    <p:sldId id="275" r:id="rId12"/>
    <p:sldId id="271"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26"/>
    <p:restoredTop sz="95805" autoAdjust="0"/>
  </p:normalViewPr>
  <p:slideViewPr>
    <p:cSldViewPr snapToGrid="0" snapToObjects="1">
      <p:cViewPr varScale="1">
        <p:scale>
          <a:sx n="105" d="100"/>
          <a:sy n="105" d="100"/>
        </p:scale>
        <p:origin x="208" y="53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A1190F-2B14-404E-A45A-1D95867AA407}" type="datetimeFigureOut">
              <a:rPr lang="de-DE" smtClean="0"/>
              <a:t>07.09.22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4C6D9D-1360-E146-AEBE-434941B38B04}" type="slidenum">
              <a:rPr lang="de-DE" smtClean="0"/>
              <a:t>‹Nr.›</a:t>
            </a:fld>
            <a:endParaRPr lang="de-DE"/>
          </a:p>
        </p:txBody>
      </p:sp>
    </p:spTree>
    <p:extLst>
      <p:ext uri="{BB962C8B-B14F-4D97-AF65-F5344CB8AC3E}">
        <p14:creationId xmlns:p14="http://schemas.microsoft.com/office/powerpoint/2010/main" val="7767986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de-AT"/>
              <a:t>Mastertitelformat bearbeiten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Master-Untertitelformat bearbeiten</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Wednesday, September 7,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Wednesday, September 7,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de-AT"/>
              <a:t>Mastertitelformat bearbeiten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Wednesday, September 7,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Mastertitelformat bearbeiten</a:t>
            </a:r>
            <a:endParaRPr lang="en-US"/>
          </a:p>
        </p:txBody>
      </p:sp>
      <p:sp>
        <p:nvSpPr>
          <p:cNvPr id="3" name="Content Placeholder 2"/>
          <p:cNvSpPr>
            <a:spLocks noGrp="1"/>
          </p:cNvSpPr>
          <p:nvPr>
            <p:ph idx="1"/>
          </p:nvPr>
        </p:nvSpPr>
        <p:spPr/>
        <p:txBody>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Wednesday, September 7,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de-AT"/>
              <a:t>Mastertitelformat bearbeiten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a:t>Mastertextformat bearbeiten</a:t>
            </a:r>
          </a:p>
        </p:txBody>
      </p:sp>
      <p:sp>
        <p:nvSpPr>
          <p:cNvPr id="4" name="Date Placeholder 3"/>
          <p:cNvSpPr>
            <a:spLocks noGrp="1"/>
          </p:cNvSpPr>
          <p:nvPr>
            <p:ph type="dt" sz="half" idx="10"/>
          </p:nvPr>
        </p:nvSpPr>
        <p:spPr/>
        <p:txBody>
          <a:bodyPr/>
          <a:lstStyle/>
          <a:p>
            <a:fld id="{9933D019-A32C-4EAD-B8E6-DBDA699692FD}" type="datetime2">
              <a:rPr lang="en-US" smtClean="0"/>
              <a:t>Wednesday, September 7,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Mastertitelformat bearbeiten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Wednesday, September 7, 2022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AT"/>
              <a:t>Mastertitelformat bearbeiten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Mastertextformat bearbeiten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Mastertextformat bearbeiten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Wednesday, September 7, 2022</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‹Nr.›</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a:t>Mastertitelformat bearbeiten</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Wednesday, September 7, 2022</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Wednesday, September 7, 2022</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de-AT"/>
              <a:t>Mastertitelformat bearbeiten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Date Placeholder 4"/>
          <p:cNvSpPr>
            <a:spLocks noGrp="1"/>
          </p:cNvSpPr>
          <p:nvPr>
            <p:ph type="dt" sz="half" idx="10"/>
          </p:nvPr>
        </p:nvSpPr>
        <p:spPr/>
        <p:txBody>
          <a:bodyPr/>
          <a:lstStyle/>
          <a:p>
            <a:fld id="{3FE976D3-5B7F-4300-ABED-C91F1B2AE209}" type="datetime2">
              <a:rPr lang="en-US" smtClean="0"/>
              <a:t>Wednesday, September 7, 2022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‹Nr.›</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de-AT"/>
              <a:t>Mastertitelformat bearbeiten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a:t>Bild auf Platzhalter ziehen oder durch Klicken auf Symbol hinzufügen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Date Placeholder 4"/>
          <p:cNvSpPr>
            <a:spLocks noGrp="1"/>
          </p:cNvSpPr>
          <p:nvPr>
            <p:ph type="dt" sz="half" idx="10"/>
          </p:nvPr>
        </p:nvSpPr>
        <p:spPr/>
        <p:txBody>
          <a:bodyPr/>
          <a:lstStyle/>
          <a:p>
            <a:fld id="{EBDC1E59-17DD-41CE-97CA-624A472382D4}" type="datetime2">
              <a:rPr lang="en-US" smtClean="0"/>
              <a:t>Wednesday, September 7, 2022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de-AT"/>
              <a:t>Mastertitelformat bearbeiten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Wednesday, September 7, 2022</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Finanzplan </a:t>
            </a:r>
            <a:br>
              <a:rPr lang="de-DE" dirty="0"/>
            </a:br>
            <a:r>
              <a:rPr lang="de-DE" sz="2000" dirty="0"/>
              <a:t>(Liquiditätsplan, Budget)</a:t>
            </a:r>
            <a:br>
              <a:rPr lang="de-DE" sz="2000" dirty="0"/>
            </a:br>
            <a:br>
              <a:rPr lang="de-DE" sz="2000" dirty="0"/>
            </a:br>
            <a:r>
              <a:rPr lang="de-DE" sz="2000" dirty="0"/>
              <a:t>ZIEL eines Finanzplanes: </a:t>
            </a:r>
            <a:br>
              <a:rPr lang="de-DE" sz="2000" dirty="0"/>
            </a:br>
            <a:r>
              <a:rPr lang="de-DE" sz="2000" b="1" dirty="0"/>
              <a:t>SICHERSTELLUNG DER ZAHLUNGSFÄHIGKEIT</a:t>
            </a:r>
          </a:p>
        </p:txBody>
      </p:sp>
      <p:sp>
        <p:nvSpPr>
          <p:cNvPr id="3" name="Untertitel 2"/>
          <p:cNvSpPr>
            <a:spLocks noGrp="1"/>
          </p:cNvSpPr>
          <p:nvPr>
            <p:ph type="subTitle" idx="1"/>
          </p:nvPr>
        </p:nvSpPr>
        <p:spPr>
          <a:xfrm>
            <a:off x="685799" y="3701733"/>
            <a:ext cx="8042718" cy="2585245"/>
          </a:xfrm>
        </p:spPr>
        <p:txBody>
          <a:bodyPr>
            <a:normAutofit fontScale="85000" lnSpcReduction="20000"/>
          </a:bodyPr>
          <a:lstStyle/>
          <a:p>
            <a:r>
              <a:rPr lang="de-DE" sz="1800" b="1" dirty="0"/>
              <a:t>Lernziel / Kompetenz: </a:t>
            </a:r>
          </a:p>
          <a:p>
            <a:pPr marL="285750" indent="-285750">
              <a:buFont typeface="Arial"/>
              <a:buChar char="•"/>
            </a:pPr>
            <a:endParaRPr lang="de-DE" sz="1800" dirty="0"/>
          </a:p>
          <a:p>
            <a:pPr marL="285750" indent="-285750">
              <a:buFont typeface="Arial"/>
              <a:buChar char="•"/>
            </a:pPr>
            <a:r>
              <a:rPr lang="de-DE" sz="1800" dirty="0"/>
              <a:t>Einfachen Finanzplan (Privat- und Unternehmensbereich) erstellen können</a:t>
            </a:r>
          </a:p>
          <a:p>
            <a:pPr marL="285750" indent="-285750">
              <a:buFont typeface="Arial"/>
              <a:buChar char="•"/>
            </a:pPr>
            <a:endParaRPr lang="de-DE" sz="1800" dirty="0"/>
          </a:p>
          <a:p>
            <a:pPr marL="285750" indent="-285750">
              <a:buFont typeface="Arial"/>
              <a:buChar char="•"/>
            </a:pPr>
            <a:r>
              <a:rPr lang="de-DE" sz="1800" dirty="0"/>
              <a:t>Aktionen zum Ausgleich eines Fehlbetrages oder zur Verwendung eines Überschusses vorschlagen können</a:t>
            </a:r>
          </a:p>
          <a:p>
            <a:pPr marL="285750" indent="-285750">
              <a:buFont typeface="Arial"/>
              <a:buChar char="•"/>
            </a:pPr>
            <a:endParaRPr lang="de-DE" sz="1800" dirty="0"/>
          </a:p>
          <a:p>
            <a:pPr marL="285750" indent="-285750">
              <a:buFont typeface="Arial"/>
              <a:buChar char="•"/>
            </a:pPr>
            <a:r>
              <a:rPr lang="de-DE" sz="1800" dirty="0"/>
              <a:t>Praktische Bedeutung von Finanzplänen einschätzen können</a:t>
            </a:r>
          </a:p>
          <a:p>
            <a:pPr marL="285750" indent="-285750">
              <a:buFont typeface="Arial"/>
              <a:buChar char="•"/>
            </a:pPr>
            <a:endParaRPr lang="de-DE" sz="1800" dirty="0"/>
          </a:p>
          <a:p>
            <a:r>
              <a:rPr lang="de-DE" sz="1300" dirty="0"/>
              <a:t>Höhere Lehranstalt für Tourismus und Wirtschaft (Wien 13) </a:t>
            </a:r>
          </a:p>
          <a:p>
            <a:r>
              <a:rPr lang="de-DE" sz="1300" dirty="0"/>
              <a:t>Bergheidengasse 5-19</a:t>
            </a:r>
          </a:p>
          <a:p>
            <a:endParaRPr lang="de-DE" sz="1300" dirty="0"/>
          </a:p>
        </p:txBody>
      </p:sp>
    </p:spTree>
    <p:extLst>
      <p:ext uri="{BB962C8B-B14F-4D97-AF65-F5344CB8AC3E}">
        <p14:creationId xmlns:p14="http://schemas.microsoft.com/office/powerpoint/2010/main" val="2194087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6B23C5E4-A342-8B86-8581-61D35932416D}"/>
              </a:ext>
            </a:extLst>
          </p:cNvPr>
          <p:cNvPicPr>
            <a:picLocks noChangeAspect="1"/>
          </p:cNvPicPr>
          <p:nvPr/>
        </p:nvPicPr>
        <p:blipFill>
          <a:blip r:embed="rId2"/>
          <a:stretch>
            <a:fillRect/>
          </a:stretch>
        </p:blipFill>
        <p:spPr>
          <a:xfrm>
            <a:off x="3949262" y="659164"/>
            <a:ext cx="5161210" cy="5086530"/>
          </a:xfrm>
          <a:prstGeom prst="rect">
            <a:avLst/>
          </a:prstGeom>
        </p:spPr>
      </p:pic>
      <p:sp>
        <p:nvSpPr>
          <p:cNvPr id="2" name="Titel 1">
            <a:extLst>
              <a:ext uri="{FF2B5EF4-FFF2-40B4-BE49-F238E27FC236}">
                <a16:creationId xmlns:a16="http://schemas.microsoft.com/office/drawing/2014/main" id="{1F59B24A-6A12-994D-8C28-C7F0AF9B9129}"/>
              </a:ext>
            </a:extLst>
          </p:cNvPr>
          <p:cNvSpPr>
            <a:spLocks noGrp="1"/>
          </p:cNvSpPr>
          <p:nvPr>
            <p:ph type="title"/>
          </p:nvPr>
        </p:nvSpPr>
        <p:spPr>
          <a:xfrm>
            <a:off x="33528" y="400657"/>
            <a:ext cx="8229600" cy="990600"/>
          </a:xfrm>
        </p:spPr>
        <p:txBody>
          <a:bodyPr/>
          <a:lstStyle/>
          <a:p>
            <a:r>
              <a:rPr lang="de-DE" dirty="0"/>
              <a:t>Lehrbeispiel L 1.2</a:t>
            </a:r>
          </a:p>
        </p:txBody>
      </p:sp>
      <p:pic>
        <p:nvPicPr>
          <p:cNvPr id="6" name="Grafik 5">
            <a:extLst>
              <a:ext uri="{FF2B5EF4-FFF2-40B4-BE49-F238E27FC236}">
                <a16:creationId xmlns:a16="http://schemas.microsoft.com/office/drawing/2014/main" id="{13E2669D-1A4E-AF68-C8D8-3121A77BFE32}"/>
              </a:ext>
            </a:extLst>
          </p:cNvPr>
          <p:cNvPicPr>
            <a:picLocks noChangeAspect="1"/>
          </p:cNvPicPr>
          <p:nvPr/>
        </p:nvPicPr>
        <p:blipFill>
          <a:blip r:embed="rId3"/>
          <a:stretch>
            <a:fillRect/>
          </a:stretch>
        </p:blipFill>
        <p:spPr>
          <a:xfrm>
            <a:off x="179518" y="1302449"/>
            <a:ext cx="3662938" cy="2126552"/>
          </a:xfrm>
          <a:prstGeom prst="rect">
            <a:avLst/>
          </a:prstGeom>
        </p:spPr>
      </p:pic>
      <p:sp>
        <p:nvSpPr>
          <p:cNvPr id="9" name="Textfeld 8">
            <a:extLst>
              <a:ext uri="{FF2B5EF4-FFF2-40B4-BE49-F238E27FC236}">
                <a16:creationId xmlns:a16="http://schemas.microsoft.com/office/drawing/2014/main" id="{1E8F3A61-127C-3D81-3368-C74B5BA11C89}"/>
              </a:ext>
            </a:extLst>
          </p:cNvPr>
          <p:cNvSpPr txBox="1"/>
          <p:nvPr/>
        </p:nvSpPr>
        <p:spPr>
          <a:xfrm>
            <a:off x="179518" y="6115026"/>
            <a:ext cx="7136634" cy="738664"/>
          </a:xfrm>
          <a:prstGeom prst="rect">
            <a:avLst/>
          </a:prstGeom>
          <a:noFill/>
        </p:spPr>
        <p:txBody>
          <a:bodyPr wrap="none" rtlCol="0">
            <a:spAutoFit/>
          </a:bodyPr>
          <a:lstStyle/>
          <a:p>
            <a:r>
              <a:rPr lang="de-DE" sz="1400" dirty="0"/>
              <a:t>Analysiere die Unterschiede zw. L 1.1 und 1.2, was ändert sich?</a:t>
            </a:r>
          </a:p>
          <a:p>
            <a:r>
              <a:rPr lang="de-DE" sz="1400" dirty="0"/>
              <a:t>Füge zum August den September hinzu, achte, dass du vorhandene Zeilen verwendest </a:t>
            </a:r>
          </a:p>
          <a:p>
            <a:r>
              <a:rPr lang="de-DE" sz="1400" dirty="0"/>
              <a:t>Behalte Spalten und Zeilenstruktur aus dem August und ergänze falls notwendig.</a:t>
            </a:r>
          </a:p>
        </p:txBody>
      </p:sp>
      <p:sp>
        <p:nvSpPr>
          <p:cNvPr id="10" name="Textfeld 9">
            <a:extLst>
              <a:ext uri="{FF2B5EF4-FFF2-40B4-BE49-F238E27FC236}">
                <a16:creationId xmlns:a16="http://schemas.microsoft.com/office/drawing/2014/main" id="{BB09BD5C-A639-689E-ECA2-D3B7E0CDE76E}"/>
              </a:ext>
            </a:extLst>
          </p:cNvPr>
          <p:cNvSpPr txBox="1"/>
          <p:nvPr/>
        </p:nvSpPr>
        <p:spPr>
          <a:xfrm>
            <a:off x="179518" y="5745694"/>
            <a:ext cx="1172116" cy="369332"/>
          </a:xfrm>
          <a:prstGeom prst="rect">
            <a:avLst/>
          </a:prstGeom>
          <a:noFill/>
        </p:spPr>
        <p:txBody>
          <a:bodyPr wrap="none" rtlCol="0">
            <a:spAutoFit/>
          </a:bodyPr>
          <a:lstStyle/>
          <a:p>
            <a:r>
              <a:rPr lang="de-DE" dirty="0"/>
              <a:t>Aufgaben</a:t>
            </a:r>
          </a:p>
        </p:txBody>
      </p:sp>
      <p:sp>
        <p:nvSpPr>
          <p:cNvPr id="12" name="Oval 11">
            <a:extLst>
              <a:ext uri="{FF2B5EF4-FFF2-40B4-BE49-F238E27FC236}">
                <a16:creationId xmlns:a16="http://schemas.microsoft.com/office/drawing/2014/main" id="{D97A4262-3C8F-C56C-8D40-2AD3D37B48C5}"/>
              </a:ext>
            </a:extLst>
          </p:cNvPr>
          <p:cNvSpPr/>
          <p:nvPr/>
        </p:nvSpPr>
        <p:spPr>
          <a:xfrm>
            <a:off x="5954953" y="1048881"/>
            <a:ext cx="1719072" cy="207264"/>
          </a:xfrm>
          <a:prstGeom prst="ellipse">
            <a:avLst/>
          </a:prstGeom>
          <a:noFill/>
          <a:ln w="26424"/>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Oval 12">
            <a:extLst>
              <a:ext uri="{FF2B5EF4-FFF2-40B4-BE49-F238E27FC236}">
                <a16:creationId xmlns:a16="http://schemas.microsoft.com/office/drawing/2014/main" id="{7FAD1FD6-DEC0-8E13-BCD6-32AC9D06EDA8}"/>
              </a:ext>
            </a:extLst>
          </p:cNvPr>
          <p:cNvSpPr/>
          <p:nvPr/>
        </p:nvSpPr>
        <p:spPr>
          <a:xfrm>
            <a:off x="5954953" y="1868734"/>
            <a:ext cx="1932432" cy="267176"/>
          </a:xfrm>
          <a:prstGeom prst="ellipse">
            <a:avLst/>
          </a:prstGeom>
          <a:noFill/>
          <a:ln w="26424"/>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a:extLst>
              <a:ext uri="{FF2B5EF4-FFF2-40B4-BE49-F238E27FC236}">
                <a16:creationId xmlns:a16="http://schemas.microsoft.com/office/drawing/2014/main" id="{C705BF04-8F3E-7012-1160-C724711E27F0}"/>
              </a:ext>
            </a:extLst>
          </p:cNvPr>
          <p:cNvSpPr/>
          <p:nvPr/>
        </p:nvSpPr>
        <p:spPr>
          <a:xfrm>
            <a:off x="5848273" y="2658904"/>
            <a:ext cx="1932432" cy="267176"/>
          </a:xfrm>
          <a:prstGeom prst="ellipse">
            <a:avLst/>
          </a:prstGeom>
          <a:noFill/>
          <a:ln w="26424"/>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a:extLst>
              <a:ext uri="{FF2B5EF4-FFF2-40B4-BE49-F238E27FC236}">
                <a16:creationId xmlns:a16="http://schemas.microsoft.com/office/drawing/2014/main" id="{A5E50115-A38F-0380-5BC9-CB4FF7CCBCC8}"/>
              </a:ext>
            </a:extLst>
          </p:cNvPr>
          <p:cNvSpPr/>
          <p:nvPr/>
        </p:nvSpPr>
        <p:spPr>
          <a:xfrm>
            <a:off x="6440084" y="3301299"/>
            <a:ext cx="999744" cy="267176"/>
          </a:xfrm>
          <a:prstGeom prst="ellipse">
            <a:avLst/>
          </a:prstGeom>
          <a:noFill/>
          <a:ln w="26424"/>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DC896EB2-82AE-50B7-5923-F56883AFE499}"/>
              </a:ext>
            </a:extLst>
          </p:cNvPr>
          <p:cNvSpPr/>
          <p:nvPr/>
        </p:nvSpPr>
        <p:spPr>
          <a:xfrm>
            <a:off x="6440084" y="3517654"/>
            <a:ext cx="1008888" cy="267176"/>
          </a:xfrm>
          <a:prstGeom prst="ellipse">
            <a:avLst/>
          </a:prstGeom>
          <a:noFill/>
          <a:ln w="26424"/>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AE70B070-734B-E985-6842-AEA57EDF9CE7}"/>
              </a:ext>
            </a:extLst>
          </p:cNvPr>
          <p:cNvSpPr/>
          <p:nvPr/>
        </p:nvSpPr>
        <p:spPr>
          <a:xfrm>
            <a:off x="5805528" y="3956089"/>
            <a:ext cx="1680972" cy="267176"/>
          </a:xfrm>
          <a:prstGeom prst="ellipse">
            <a:avLst/>
          </a:prstGeom>
          <a:noFill/>
          <a:ln w="26424"/>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016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E16E6-C9BD-1CC6-2FE4-962AD8985012}"/>
              </a:ext>
            </a:extLst>
          </p:cNvPr>
          <p:cNvSpPr>
            <a:spLocks noGrp="1"/>
          </p:cNvSpPr>
          <p:nvPr>
            <p:ph type="title"/>
          </p:nvPr>
        </p:nvSpPr>
        <p:spPr>
          <a:xfrm>
            <a:off x="286512" y="387597"/>
            <a:ext cx="8229600" cy="612648"/>
          </a:xfrm>
        </p:spPr>
        <p:txBody>
          <a:bodyPr>
            <a:normAutofit fontScale="90000"/>
          </a:bodyPr>
          <a:lstStyle/>
          <a:p>
            <a:r>
              <a:rPr lang="de-DE" dirty="0"/>
              <a:t>L 1.2 und 1.2 … Fortsetzung</a:t>
            </a:r>
          </a:p>
        </p:txBody>
      </p:sp>
      <p:pic>
        <p:nvPicPr>
          <p:cNvPr id="4" name="Grafik 3">
            <a:extLst>
              <a:ext uri="{FF2B5EF4-FFF2-40B4-BE49-F238E27FC236}">
                <a16:creationId xmlns:a16="http://schemas.microsoft.com/office/drawing/2014/main" id="{B5834BD3-8BCE-8186-2E7F-35E5764882AE}"/>
              </a:ext>
            </a:extLst>
          </p:cNvPr>
          <p:cNvPicPr>
            <a:picLocks noChangeAspect="1"/>
          </p:cNvPicPr>
          <p:nvPr/>
        </p:nvPicPr>
        <p:blipFill>
          <a:blip r:embed="rId2"/>
          <a:stretch>
            <a:fillRect/>
          </a:stretch>
        </p:blipFill>
        <p:spPr>
          <a:xfrm>
            <a:off x="2055113" y="1036402"/>
            <a:ext cx="3443479" cy="4785195"/>
          </a:xfrm>
          <a:prstGeom prst="rect">
            <a:avLst/>
          </a:prstGeom>
        </p:spPr>
      </p:pic>
      <p:sp>
        <p:nvSpPr>
          <p:cNvPr id="5" name="Textfeld 4">
            <a:extLst>
              <a:ext uri="{FF2B5EF4-FFF2-40B4-BE49-F238E27FC236}">
                <a16:creationId xmlns:a16="http://schemas.microsoft.com/office/drawing/2014/main" id="{24DEC612-E5F0-3DAF-1A2F-D123ACF1B64D}"/>
              </a:ext>
            </a:extLst>
          </p:cNvPr>
          <p:cNvSpPr txBox="1"/>
          <p:nvPr/>
        </p:nvSpPr>
        <p:spPr>
          <a:xfrm>
            <a:off x="12322" y="6115025"/>
            <a:ext cx="8140370" cy="707886"/>
          </a:xfrm>
          <a:prstGeom prst="rect">
            <a:avLst/>
          </a:prstGeom>
          <a:noFill/>
        </p:spPr>
        <p:txBody>
          <a:bodyPr wrap="none" rtlCol="0">
            <a:spAutoFit/>
          </a:bodyPr>
          <a:lstStyle/>
          <a:p>
            <a:pPr marL="171450" indent="-171450">
              <a:buFont typeface="Arial" panose="020B0604020202020204" pitchFamily="34" charset="0"/>
              <a:buChar char="•"/>
            </a:pPr>
            <a:r>
              <a:rPr lang="de-DE" sz="1000" dirty="0"/>
              <a:t>Im Vergleich zum September steigen die Preise für Nahrungsmittel und PKW um 10%. Die Preise für Strom und Heizung um 200%.</a:t>
            </a:r>
          </a:p>
          <a:p>
            <a:pPr marL="171450" indent="-171450">
              <a:buFont typeface="Arial" panose="020B0604020202020204" pitchFamily="34" charset="0"/>
              <a:buChar char="•"/>
            </a:pPr>
            <a:r>
              <a:rPr lang="de-DE" sz="1000" dirty="0"/>
              <a:t>Normalerweise besucht Fam. Zeiser alle 2 Monate die Therme. Der Besuch der Therme würde im Vergleich zum August um 20% steigen.</a:t>
            </a:r>
          </a:p>
          <a:p>
            <a:pPr marL="171450" indent="-171450">
              <a:buFont typeface="Arial" panose="020B0604020202020204" pitchFamily="34" charset="0"/>
              <a:buChar char="•"/>
            </a:pPr>
            <a:r>
              <a:rPr lang="de-DE" sz="1000" dirty="0"/>
              <a:t>Wartung der Gasheizungstherme und Städtereise sind für den Oktober nicht geplant. Alle anderen Kosten bleiben unverändert.</a:t>
            </a:r>
          </a:p>
          <a:p>
            <a:pPr marL="171450" indent="-171450">
              <a:buFont typeface="Arial" panose="020B0604020202020204" pitchFamily="34" charset="0"/>
              <a:buChar char="•"/>
            </a:pPr>
            <a:r>
              <a:rPr lang="de-DE" sz="1000" dirty="0"/>
              <a:t>Soll Familie Zeiser im Oktober die Therme besuchen, wenn der Finanzmittelbestand Ende Oktober 150 Euro sein soll? </a:t>
            </a:r>
          </a:p>
        </p:txBody>
      </p:sp>
      <p:sp>
        <p:nvSpPr>
          <p:cNvPr id="6" name="Textfeld 5">
            <a:extLst>
              <a:ext uri="{FF2B5EF4-FFF2-40B4-BE49-F238E27FC236}">
                <a16:creationId xmlns:a16="http://schemas.microsoft.com/office/drawing/2014/main" id="{55662C84-D0C6-C538-64E8-CF9F8E124401}"/>
              </a:ext>
            </a:extLst>
          </p:cNvPr>
          <p:cNvSpPr txBox="1"/>
          <p:nvPr/>
        </p:nvSpPr>
        <p:spPr>
          <a:xfrm>
            <a:off x="12322" y="5794747"/>
            <a:ext cx="1043876" cy="369332"/>
          </a:xfrm>
          <a:prstGeom prst="rect">
            <a:avLst/>
          </a:prstGeom>
          <a:noFill/>
        </p:spPr>
        <p:txBody>
          <a:bodyPr wrap="none" rtlCol="0">
            <a:spAutoFit/>
          </a:bodyPr>
          <a:lstStyle/>
          <a:p>
            <a:r>
              <a:rPr lang="de-DE" dirty="0"/>
              <a:t>Aufgabe</a:t>
            </a:r>
          </a:p>
        </p:txBody>
      </p:sp>
    </p:spTree>
    <p:extLst>
      <p:ext uri="{BB962C8B-B14F-4D97-AF65-F5344CB8AC3E}">
        <p14:creationId xmlns:p14="http://schemas.microsoft.com/office/powerpoint/2010/main" val="3319527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D5511C-DC1E-AF4A-AFC8-B8C5057EF4C0}"/>
              </a:ext>
            </a:extLst>
          </p:cNvPr>
          <p:cNvSpPr>
            <a:spLocks noGrp="1"/>
          </p:cNvSpPr>
          <p:nvPr>
            <p:ph type="title"/>
          </p:nvPr>
        </p:nvSpPr>
        <p:spPr/>
        <p:txBody>
          <a:bodyPr/>
          <a:lstStyle/>
          <a:p>
            <a:r>
              <a:rPr lang="de-DE" dirty="0"/>
              <a:t>Lehrbeispiel 1.3</a:t>
            </a:r>
          </a:p>
        </p:txBody>
      </p:sp>
      <p:pic>
        <p:nvPicPr>
          <p:cNvPr id="4" name="Grafik 3">
            <a:extLst>
              <a:ext uri="{FF2B5EF4-FFF2-40B4-BE49-F238E27FC236}">
                <a16:creationId xmlns:a16="http://schemas.microsoft.com/office/drawing/2014/main" id="{1AEB9B27-6366-1149-A660-E49BEA478FBE}"/>
              </a:ext>
            </a:extLst>
          </p:cNvPr>
          <p:cNvPicPr>
            <a:picLocks noChangeAspect="1"/>
          </p:cNvPicPr>
          <p:nvPr/>
        </p:nvPicPr>
        <p:blipFill>
          <a:blip r:embed="rId2"/>
          <a:stretch>
            <a:fillRect/>
          </a:stretch>
        </p:blipFill>
        <p:spPr>
          <a:xfrm>
            <a:off x="457200" y="1720768"/>
            <a:ext cx="8001000" cy="4699000"/>
          </a:xfrm>
          <a:prstGeom prst="rect">
            <a:avLst/>
          </a:prstGeom>
        </p:spPr>
      </p:pic>
    </p:spTree>
    <p:extLst>
      <p:ext uri="{BB962C8B-B14F-4D97-AF65-F5344CB8AC3E}">
        <p14:creationId xmlns:p14="http://schemas.microsoft.com/office/powerpoint/2010/main" val="3013260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432" y="438344"/>
            <a:ext cx="2517628" cy="601438"/>
          </a:xfrm>
          <a:ln>
            <a:solidFill>
              <a:schemeClr val="tx1"/>
            </a:solidFill>
          </a:ln>
        </p:spPr>
        <p:txBody>
          <a:bodyPr>
            <a:normAutofit fontScale="90000"/>
          </a:bodyPr>
          <a:lstStyle/>
          <a:p>
            <a:r>
              <a:rPr lang="de-DE" sz="1800" dirty="0" err="1">
                <a:latin typeface="Chalkduster"/>
                <a:cs typeface="Chalkduster"/>
              </a:rPr>
              <a:t>Concept</a:t>
            </a:r>
            <a:r>
              <a:rPr lang="de-DE" sz="1800" dirty="0">
                <a:latin typeface="Chalkduster"/>
                <a:cs typeface="Chalkduster"/>
              </a:rPr>
              <a:t> </a:t>
            </a:r>
            <a:r>
              <a:rPr lang="de-DE" sz="1800" dirty="0" err="1">
                <a:latin typeface="Chalkduster"/>
                <a:cs typeface="Chalkduster"/>
              </a:rPr>
              <a:t>Map</a:t>
            </a:r>
            <a:r>
              <a:rPr lang="de-DE" sz="1800" dirty="0">
                <a:latin typeface="Chalkduster"/>
                <a:cs typeface="Chalkduster"/>
              </a:rPr>
              <a:t>:</a:t>
            </a:r>
            <a:br>
              <a:rPr lang="de-DE" sz="1800" dirty="0">
                <a:latin typeface="Chalkduster"/>
                <a:cs typeface="Chalkduster"/>
              </a:rPr>
            </a:br>
            <a:r>
              <a:rPr lang="de-DE" sz="1800" dirty="0">
                <a:latin typeface="Chalkduster"/>
                <a:cs typeface="Chalkduster"/>
              </a:rPr>
              <a:t>Finanzplan</a:t>
            </a:r>
          </a:p>
        </p:txBody>
      </p:sp>
      <p:graphicFrame>
        <p:nvGraphicFramePr>
          <p:cNvPr id="7" name="Tabelle 6"/>
          <p:cNvGraphicFramePr>
            <a:graphicFrameLocks noGrp="1"/>
          </p:cNvGraphicFramePr>
          <p:nvPr>
            <p:extLst>
              <p:ext uri="{D42A27DB-BD31-4B8C-83A1-F6EECF244321}">
                <p14:modId xmlns:p14="http://schemas.microsoft.com/office/powerpoint/2010/main" val="3413106799"/>
              </p:ext>
            </p:extLst>
          </p:nvPr>
        </p:nvGraphicFramePr>
        <p:xfrm>
          <a:off x="3254110" y="1724319"/>
          <a:ext cx="1934360" cy="4876806"/>
        </p:xfrm>
        <a:graphic>
          <a:graphicData uri="http://schemas.openxmlformats.org/drawingml/2006/table">
            <a:tbl>
              <a:tblPr/>
              <a:tblGrid>
                <a:gridCol w="1934360">
                  <a:extLst>
                    <a:ext uri="{9D8B030D-6E8A-4147-A177-3AD203B41FA5}">
                      <a16:colId xmlns:a16="http://schemas.microsoft.com/office/drawing/2014/main" val="20000"/>
                    </a:ext>
                  </a:extLst>
                </a:gridCol>
              </a:tblGrid>
              <a:tr h="147782">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a:noFill/>
                    </a:lnL>
                    <a:lnR>
                      <a:noFill/>
                    </a:lnR>
                    <a:lnT>
                      <a:noFill/>
                    </a:lnT>
                    <a:lnB>
                      <a:noFill/>
                    </a:lnB>
                  </a:tcPr>
                </a:tc>
                <a:extLst>
                  <a:ext uri="{0D108BD9-81ED-4DB2-BD59-A6C34878D82A}">
                    <a16:rowId xmlns:a16="http://schemas.microsoft.com/office/drawing/2014/main" val="10000"/>
                  </a:ext>
                </a:extLst>
              </a:tr>
              <a:tr h="147782">
                <a:tc>
                  <a:txBody>
                    <a:bodyPr/>
                    <a:lstStyle/>
                    <a:p>
                      <a:pPr algn="l" fontAlgn="b"/>
                      <a:r>
                        <a:rPr lang="de-DE" sz="900" b="0" i="0" u="none" strike="noStrike">
                          <a:solidFill>
                            <a:srgbClr val="000000"/>
                          </a:solidFill>
                          <a:effectLst/>
                          <a:latin typeface="Chalkduster"/>
                          <a:cs typeface="Chalkduster"/>
                        </a:rPr>
                        <a:t>Einnahmen</a:t>
                      </a:r>
                    </a:p>
                  </a:txBody>
                  <a:tcPr marL="9596" marR="9596" marT="9596" marB="0" anchor="b">
                    <a:lnL>
                      <a:noFill/>
                    </a:lnL>
                    <a:lnR>
                      <a:noFill/>
                    </a:lnR>
                    <a:lnT>
                      <a:noFill/>
                    </a:lnT>
                    <a:lnB>
                      <a:noFill/>
                    </a:lnB>
                  </a:tcPr>
                </a:tc>
                <a:extLst>
                  <a:ext uri="{0D108BD9-81ED-4DB2-BD59-A6C34878D82A}">
                    <a16:rowId xmlns:a16="http://schemas.microsoft.com/office/drawing/2014/main" val="10001"/>
                  </a:ext>
                </a:extLst>
              </a:tr>
              <a:tr h="147782">
                <a:tc>
                  <a:txBody>
                    <a:bodyPr/>
                    <a:lstStyle/>
                    <a:p>
                      <a:pPr algn="l" fontAlgn="b"/>
                      <a:endParaRPr lang="de-DE" sz="900" b="0" i="0" u="none" strike="noStrike" dirty="0">
                        <a:solidFill>
                          <a:srgbClr val="000000"/>
                        </a:solidFill>
                        <a:effectLst/>
                        <a:latin typeface="Chalkduster"/>
                        <a:cs typeface="Chalkduster"/>
                      </a:endParaRPr>
                    </a:p>
                  </a:txBody>
                  <a:tcPr marL="9596" marR="9596" marT="9596" marB="0" anchor="b">
                    <a:lnL>
                      <a:noFill/>
                    </a:lnL>
                    <a:lnR>
                      <a:noFill/>
                    </a:lnR>
                    <a:lnT>
                      <a:noFill/>
                    </a:lnT>
                    <a:lnB>
                      <a:noFill/>
                    </a:lnB>
                  </a:tcPr>
                </a:tc>
                <a:extLst>
                  <a:ext uri="{0D108BD9-81ED-4DB2-BD59-A6C34878D82A}">
                    <a16:rowId xmlns:a16="http://schemas.microsoft.com/office/drawing/2014/main" val="10002"/>
                  </a:ext>
                </a:extLst>
              </a:tr>
              <a:tr h="147782">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a:noFill/>
                    </a:lnL>
                    <a:lnR>
                      <a:noFill/>
                    </a:lnR>
                    <a:lnT>
                      <a:noFill/>
                    </a:lnT>
                    <a:lnB>
                      <a:noFill/>
                    </a:lnB>
                  </a:tcPr>
                </a:tc>
                <a:extLst>
                  <a:ext uri="{0D108BD9-81ED-4DB2-BD59-A6C34878D82A}">
                    <a16:rowId xmlns:a16="http://schemas.microsoft.com/office/drawing/2014/main" val="10003"/>
                  </a:ext>
                </a:extLst>
              </a:tr>
              <a:tr h="147782">
                <a:tc>
                  <a:txBody>
                    <a:bodyPr/>
                    <a:lstStyle/>
                    <a:p>
                      <a:pPr algn="l" fontAlgn="b"/>
                      <a:r>
                        <a:rPr lang="de-DE" sz="900" b="0" i="0" u="none" strike="noStrike">
                          <a:solidFill>
                            <a:srgbClr val="000000"/>
                          </a:solidFill>
                          <a:effectLst/>
                          <a:latin typeface="Chalkduster"/>
                          <a:cs typeface="Chalkduster"/>
                        </a:rPr>
                        <a:t>Summe Einnahmen</a:t>
                      </a:r>
                    </a:p>
                  </a:txBody>
                  <a:tcPr marL="9596" marR="9596" marT="9596" marB="0" anchor="b">
                    <a:lnL>
                      <a:noFill/>
                    </a:lnL>
                    <a:lnR>
                      <a:noFill/>
                    </a:lnR>
                    <a:lnT>
                      <a:noFill/>
                    </a:lnT>
                    <a:lnB>
                      <a:noFill/>
                    </a:lnB>
                    <a:solidFill>
                      <a:srgbClr val="B7DEE8"/>
                    </a:solidFill>
                  </a:tcPr>
                </a:tc>
                <a:extLst>
                  <a:ext uri="{0D108BD9-81ED-4DB2-BD59-A6C34878D82A}">
                    <a16:rowId xmlns:a16="http://schemas.microsoft.com/office/drawing/2014/main" val="10004"/>
                  </a:ext>
                </a:extLst>
              </a:tr>
              <a:tr h="147782">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a:noFill/>
                    </a:lnL>
                    <a:lnR>
                      <a:noFill/>
                    </a:lnR>
                    <a:lnT>
                      <a:noFill/>
                    </a:lnT>
                    <a:lnB>
                      <a:noFill/>
                    </a:lnB>
                  </a:tcPr>
                </a:tc>
                <a:extLst>
                  <a:ext uri="{0D108BD9-81ED-4DB2-BD59-A6C34878D82A}">
                    <a16:rowId xmlns:a16="http://schemas.microsoft.com/office/drawing/2014/main" val="10005"/>
                  </a:ext>
                </a:extLst>
              </a:tr>
              <a:tr h="147782">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a:noFill/>
                    </a:lnL>
                    <a:lnR>
                      <a:noFill/>
                    </a:lnR>
                    <a:lnT>
                      <a:noFill/>
                    </a:lnT>
                    <a:lnB>
                      <a:noFill/>
                    </a:lnB>
                  </a:tcPr>
                </a:tc>
                <a:extLst>
                  <a:ext uri="{0D108BD9-81ED-4DB2-BD59-A6C34878D82A}">
                    <a16:rowId xmlns:a16="http://schemas.microsoft.com/office/drawing/2014/main" val="10006"/>
                  </a:ext>
                </a:extLst>
              </a:tr>
              <a:tr h="147782">
                <a:tc>
                  <a:txBody>
                    <a:bodyPr/>
                    <a:lstStyle/>
                    <a:p>
                      <a:pPr algn="l" fontAlgn="b"/>
                      <a:r>
                        <a:rPr lang="de-DE" sz="900" b="0" i="0" u="none" strike="noStrike">
                          <a:solidFill>
                            <a:srgbClr val="000000"/>
                          </a:solidFill>
                          <a:effectLst/>
                          <a:latin typeface="Chalkduster"/>
                          <a:cs typeface="Chalkduster"/>
                        </a:rPr>
                        <a:t>Ausgaben</a:t>
                      </a:r>
                    </a:p>
                  </a:txBody>
                  <a:tcPr marL="9596" marR="9596" marT="9596" marB="0" anchor="b">
                    <a:lnL>
                      <a:noFill/>
                    </a:lnL>
                    <a:lnR>
                      <a:noFill/>
                    </a:lnR>
                    <a:lnT>
                      <a:noFill/>
                    </a:lnT>
                    <a:lnB>
                      <a:noFill/>
                    </a:lnB>
                  </a:tcPr>
                </a:tc>
                <a:extLst>
                  <a:ext uri="{0D108BD9-81ED-4DB2-BD59-A6C34878D82A}">
                    <a16:rowId xmlns:a16="http://schemas.microsoft.com/office/drawing/2014/main" val="10007"/>
                  </a:ext>
                </a:extLst>
              </a:tr>
              <a:tr h="147782">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a:noFill/>
                    </a:lnL>
                    <a:lnR>
                      <a:noFill/>
                    </a:lnR>
                    <a:lnT>
                      <a:noFill/>
                    </a:lnT>
                    <a:lnB>
                      <a:noFill/>
                    </a:lnB>
                  </a:tcPr>
                </a:tc>
                <a:extLst>
                  <a:ext uri="{0D108BD9-81ED-4DB2-BD59-A6C34878D82A}">
                    <a16:rowId xmlns:a16="http://schemas.microsoft.com/office/drawing/2014/main" val="10008"/>
                  </a:ext>
                </a:extLst>
              </a:tr>
              <a:tr h="147782">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a:noFill/>
                    </a:lnL>
                    <a:lnR>
                      <a:noFill/>
                    </a:lnR>
                    <a:lnT>
                      <a:noFill/>
                    </a:lnT>
                    <a:lnB>
                      <a:noFill/>
                    </a:lnB>
                  </a:tcPr>
                </a:tc>
                <a:extLst>
                  <a:ext uri="{0D108BD9-81ED-4DB2-BD59-A6C34878D82A}">
                    <a16:rowId xmlns:a16="http://schemas.microsoft.com/office/drawing/2014/main" val="10009"/>
                  </a:ext>
                </a:extLst>
              </a:tr>
              <a:tr h="147782">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a:noFill/>
                    </a:lnL>
                    <a:lnR>
                      <a:noFill/>
                    </a:lnR>
                    <a:lnT>
                      <a:noFill/>
                    </a:lnT>
                    <a:lnB>
                      <a:noFill/>
                    </a:lnB>
                  </a:tcPr>
                </a:tc>
                <a:extLst>
                  <a:ext uri="{0D108BD9-81ED-4DB2-BD59-A6C34878D82A}">
                    <a16:rowId xmlns:a16="http://schemas.microsoft.com/office/drawing/2014/main" val="10010"/>
                  </a:ext>
                </a:extLst>
              </a:tr>
              <a:tr h="147782">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a:noFill/>
                    </a:lnL>
                    <a:lnR>
                      <a:noFill/>
                    </a:lnR>
                    <a:lnT>
                      <a:noFill/>
                    </a:lnT>
                    <a:lnB>
                      <a:noFill/>
                    </a:lnB>
                  </a:tcPr>
                </a:tc>
                <a:extLst>
                  <a:ext uri="{0D108BD9-81ED-4DB2-BD59-A6C34878D82A}">
                    <a16:rowId xmlns:a16="http://schemas.microsoft.com/office/drawing/2014/main" val="10011"/>
                  </a:ext>
                </a:extLst>
              </a:tr>
              <a:tr h="147782">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a:noFill/>
                    </a:lnL>
                    <a:lnR>
                      <a:noFill/>
                    </a:lnR>
                    <a:lnT>
                      <a:noFill/>
                    </a:lnT>
                    <a:lnB>
                      <a:noFill/>
                    </a:lnB>
                  </a:tcPr>
                </a:tc>
                <a:extLst>
                  <a:ext uri="{0D108BD9-81ED-4DB2-BD59-A6C34878D82A}">
                    <a16:rowId xmlns:a16="http://schemas.microsoft.com/office/drawing/2014/main" val="10012"/>
                  </a:ext>
                </a:extLst>
              </a:tr>
              <a:tr h="147782">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a:noFill/>
                    </a:lnL>
                    <a:lnR>
                      <a:noFill/>
                    </a:lnR>
                    <a:lnT>
                      <a:noFill/>
                    </a:lnT>
                    <a:lnB>
                      <a:noFill/>
                    </a:lnB>
                  </a:tcPr>
                </a:tc>
                <a:extLst>
                  <a:ext uri="{0D108BD9-81ED-4DB2-BD59-A6C34878D82A}">
                    <a16:rowId xmlns:a16="http://schemas.microsoft.com/office/drawing/2014/main" val="10013"/>
                  </a:ext>
                </a:extLst>
              </a:tr>
              <a:tr h="147782">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a:noFill/>
                    </a:lnL>
                    <a:lnR>
                      <a:noFill/>
                    </a:lnR>
                    <a:lnT>
                      <a:noFill/>
                    </a:lnT>
                    <a:lnB>
                      <a:noFill/>
                    </a:lnB>
                  </a:tcPr>
                </a:tc>
                <a:extLst>
                  <a:ext uri="{0D108BD9-81ED-4DB2-BD59-A6C34878D82A}">
                    <a16:rowId xmlns:a16="http://schemas.microsoft.com/office/drawing/2014/main" val="10014"/>
                  </a:ext>
                </a:extLst>
              </a:tr>
              <a:tr h="147782">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a:noFill/>
                    </a:lnL>
                    <a:lnR>
                      <a:noFill/>
                    </a:lnR>
                    <a:lnT>
                      <a:noFill/>
                    </a:lnT>
                    <a:lnB>
                      <a:noFill/>
                    </a:lnB>
                  </a:tcPr>
                </a:tc>
                <a:extLst>
                  <a:ext uri="{0D108BD9-81ED-4DB2-BD59-A6C34878D82A}">
                    <a16:rowId xmlns:a16="http://schemas.microsoft.com/office/drawing/2014/main" val="10015"/>
                  </a:ext>
                </a:extLst>
              </a:tr>
              <a:tr h="147782">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a:noFill/>
                    </a:lnL>
                    <a:lnR>
                      <a:noFill/>
                    </a:lnR>
                    <a:lnT>
                      <a:noFill/>
                    </a:lnT>
                    <a:lnB>
                      <a:noFill/>
                    </a:lnB>
                  </a:tcPr>
                </a:tc>
                <a:extLst>
                  <a:ext uri="{0D108BD9-81ED-4DB2-BD59-A6C34878D82A}">
                    <a16:rowId xmlns:a16="http://schemas.microsoft.com/office/drawing/2014/main" val="10016"/>
                  </a:ext>
                </a:extLst>
              </a:tr>
              <a:tr h="147782">
                <a:tc>
                  <a:txBody>
                    <a:bodyPr/>
                    <a:lstStyle/>
                    <a:p>
                      <a:pPr algn="l" fontAlgn="b"/>
                      <a:r>
                        <a:rPr lang="de-DE" sz="900" b="0" i="0" u="none" strike="noStrike">
                          <a:solidFill>
                            <a:srgbClr val="000000"/>
                          </a:solidFill>
                          <a:effectLst/>
                          <a:latin typeface="Chalkduster"/>
                          <a:cs typeface="Chalkduster"/>
                        </a:rPr>
                        <a:t>Summe Ausgaben</a:t>
                      </a:r>
                    </a:p>
                  </a:txBody>
                  <a:tcPr marL="9596" marR="9596" marT="9596" marB="0" anchor="b">
                    <a:lnL>
                      <a:noFill/>
                    </a:lnL>
                    <a:lnR>
                      <a:noFill/>
                    </a:lnR>
                    <a:lnT>
                      <a:noFill/>
                    </a:lnT>
                    <a:lnB>
                      <a:noFill/>
                    </a:lnB>
                    <a:solidFill>
                      <a:srgbClr val="B7DEE8"/>
                    </a:solidFill>
                  </a:tcPr>
                </a:tc>
                <a:extLst>
                  <a:ext uri="{0D108BD9-81ED-4DB2-BD59-A6C34878D82A}">
                    <a16:rowId xmlns:a16="http://schemas.microsoft.com/office/drawing/2014/main" val="10017"/>
                  </a:ext>
                </a:extLst>
              </a:tr>
              <a:tr h="147782">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a:noFill/>
                    </a:lnL>
                    <a:lnR>
                      <a:noFill/>
                    </a:lnR>
                    <a:lnT>
                      <a:noFill/>
                    </a:lnT>
                    <a:lnB>
                      <a:noFill/>
                    </a:lnB>
                  </a:tcPr>
                </a:tc>
                <a:extLst>
                  <a:ext uri="{0D108BD9-81ED-4DB2-BD59-A6C34878D82A}">
                    <a16:rowId xmlns:a16="http://schemas.microsoft.com/office/drawing/2014/main" val="10018"/>
                  </a:ext>
                </a:extLst>
              </a:tr>
              <a:tr h="147782">
                <a:tc>
                  <a:txBody>
                    <a:bodyPr/>
                    <a:lstStyle/>
                    <a:p>
                      <a:pPr algn="l" fontAlgn="b"/>
                      <a:r>
                        <a:rPr lang="de-DE" sz="900" b="1" i="0" u="none" strike="noStrike">
                          <a:solidFill>
                            <a:srgbClr val="000000"/>
                          </a:solidFill>
                          <a:effectLst/>
                          <a:latin typeface="Chalkduster"/>
                          <a:cs typeface="Chalkduster"/>
                        </a:rPr>
                        <a:t>Überschuss / Fehlbetrag</a:t>
                      </a:r>
                    </a:p>
                  </a:txBody>
                  <a:tcPr marL="9596" marR="9596" marT="9596" marB="0" anchor="b">
                    <a:lnL>
                      <a:noFill/>
                    </a:lnL>
                    <a:lnR>
                      <a:noFill/>
                    </a:lnR>
                    <a:lnT>
                      <a:noFill/>
                    </a:lnT>
                    <a:lnB>
                      <a:noFill/>
                    </a:lnB>
                    <a:solidFill>
                      <a:srgbClr val="B7DEE8"/>
                    </a:solidFill>
                  </a:tcPr>
                </a:tc>
                <a:extLst>
                  <a:ext uri="{0D108BD9-81ED-4DB2-BD59-A6C34878D82A}">
                    <a16:rowId xmlns:a16="http://schemas.microsoft.com/office/drawing/2014/main" val="10019"/>
                  </a:ext>
                </a:extLst>
              </a:tr>
              <a:tr h="147782">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a:noFill/>
                    </a:lnL>
                    <a:lnR>
                      <a:noFill/>
                    </a:lnR>
                    <a:lnT>
                      <a:noFill/>
                    </a:lnT>
                    <a:lnB>
                      <a:noFill/>
                    </a:lnB>
                  </a:tcPr>
                </a:tc>
                <a:extLst>
                  <a:ext uri="{0D108BD9-81ED-4DB2-BD59-A6C34878D82A}">
                    <a16:rowId xmlns:a16="http://schemas.microsoft.com/office/drawing/2014/main" val="10020"/>
                  </a:ext>
                </a:extLst>
              </a:tr>
              <a:tr h="147782">
                <a:tc>
                  <a:txBody>
                    <a:bodyPr/>
                    <a:lstStyle/>
                    <a:p>
                      <a:pPr algn="l" fontAlgn="b"/>
                      <a:r>
                        <a:rPr lang="de-DE" sz="900" b="0" i="0" u="none" strike="noStrike">
                          <a:solidFill>
                            <a:srgbClr val="000000"/>
                          </a:solidFill>
                          <a:effectLst/>
                          <a:latin typeface="Chalkduster"/>
                          <a:cs typeface="Chalkduster"/>
                        </a:rPr>
                        <a:t>Finanzmittelbestand Beginn</a:t>
                      </a:r>
                    </a:p>
                  </a:txBody>
                  <a:tcPr marL="9596" marR="9596" marT="9596" marB="0" anchor="b">
                    <a:lnL>
                      <a:noFill/>
                    </a:lnL>
                    <a:lnR>
                      <a:noFill/>
                    </a:lnR>
                    <a:lnT>
                      <a:noFill/>
                    </a:lnT>
                    <a:lnB>
                      <a:noFill/>
                    </a:lnB>
                  </a:tcPr>
                </a:tc>
                <a:extLst>
                  <a:ext uri="{0D108BD9-81ED-4DB2-BD59-A6C34878D82A}">
                    <a16:rowId xmlns:a16="http://schemas.microsoft.com/office/drawing/2014/main" val="10021"/>
                  </a:ext>
                </a:extLst>
              </a:tr>
              <a:tr h="147782">
                <a:tc>
                  <a:txBody>
                    <a:bodyPr/>
                    <a:lstStyle/>
                    <a:p>
                      <a:pPr algn="l" fontAlgn="b"/>
                      <a:r>
                        <a:rPr lang="de-DE" sz="900" b="1" i="0" u="none" strike="noStrike">
                          <a:solidFill>
                            <a:srgbClr val="000000"/>
                          </a:solidFill>
                          <a:effectLst/>
                          <a:latin typeface="Chalkduster"/>
                          <a:cs typeface="Chalkduster"/>
                        </a:rPr>
                        <a:t>Finanzmittel kumuliert</a:t>
                      </a:r>
                    </a:p>
                  </a:txBody>
                  <a:tcPr marL="9596" marR="9596" marT="9596" marB="0" anchor="b">
                    <a:lnL>
                      <a:noFill/>
                    </a:lnL>
                    <a:lnR>
                      <a:noFill/>
                    </a:lnR>
                    <a:lnT>
                      <a:noFill/>
                    </a:lnT>
                    <a:lnB>
                      <a:noFill/>
                    </a:lnB>
                    <a:solidFill>
                      <a:srgbClr val="B7DEE8"/>
                    </a:solidFill>
                  </a:tcPr>
                </a:tc>
                <a:extLst>
                  <a:ext uri="{0D108BD9-81ED-4DB2-BD59-A6C34878D82A}">
                    <a16:rowId xmlns:a16="http://schemas.microsoft.com/office/drawing/2014/main" val="10022"/>
                  </a:ext>
                </a:extLst>
              </a:tr>
              <a:tr h="147782">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a:noFill/>
                    </a:lnL>
                    <a:lnR>
                      <a:noFill/>
                    </a:lnR>
                    <a:lnT>
                      <a:noFill/>
                    </a:lnT>
                    <a:lnB>
                      <a:noFill/>
                    </a:lnB>
                  </a:tcPr>
                </a:tc>
                <a:extLst>
                  <a:ext uri="{0D108BD9-81ED-4DB2-BD59-A6C34878D82A}">
                    <a16:rowId xmlns:a16="http://schemas.microsoft.com/office/drawing/2014/main" val="10023"/>
                  </a:ext>
                </a:extLst>
              </a:tr>
              <a:tr h="147782">
                <a:tc>
                  <a:txBody>
                    <a:bodyPr/>
                    <a:lstStyle/>
                    <a:p>
                      <a:pPr algn="l" fontAlgn="b"/>
                      <a:r>
                        <a:rPr lang="de-DE" sz="900" b="0" i="0" u="none" strike="noStrike">
                          <a:solidFill>
                            <a:srgbClr val="000000"/>
                          </a:solidFill>
                          <a:effectLst/>
                          <a:latin typeface="Chalkduster"/>
                          <a:cs typeface="Chalkduster"/>
                        </a:rPr>
                        <a:t>Akt. Ausgl. Fehlbetrag</a:t>
                      </a:r>
                    </a:p>
                  </a:txBody>
                  <a:tcPr marL="9596" marR="9596" marT="9596" marB="0" anchor="b">
                    <a:lnL>
                      <a:noFill/>
                    </a:lnL>
                    <a:lnR>
                      <a:noFill/>
                    </a:lnR>
                    <a:lnT>
                      <a:noFill/>
                    </a:lnT>
                    <a:lnB>
                      <a:noFill/>
                    </a:lnB>
                    <a:solidFill>
                      <a:srgbClr val="B7DEE8"/>
                    </a:solidFill>
                  </a:tcPr>
                </a:tc>
                <a:extLst>
                  <a:ext uri="{0D108BD9-81ED-4DB2-BD59-A6C34878D82A}">
                    <a16:rowId xmlns:a16="http://schemas.microsoft.com/office/drawing/2014/main" val="10024"/>
                  </a:ext>
                </a:extLst>
              </a:tr>
              <a:tr h="147782">
                <a:tc>
                  <a:txBody>
                    <a:bodyPr/>
                    <a:lstStyle/>
                    <a:p>
                      <a:pPr algn="l" fontAlgn="b"/>
                      <a:endParaRPr lang="de-DE" sz="900" b="0" i="0" u="none" strike="noStrike" dirty="0">
                        <a:solidFill>
                          <a:srgbClr val="000000"/>
                        </a:solidFill>
                        <a:effectLst/>
                        <a:latin typeface="Chalkduster"/>
                        <a:cs typeface="Chalkduster"/>
                      </a:endParaRPr>
                    </a:p>
                  </a:txBody>
                  <a:tcPr marL="9596" marR="9596" marT="9596" marB="0" anchor="b">
                    <a:lnL>
                      <a:noFill/>
                    </a:lnL>
                    <a:lnR>
                      <a:noFill/>
                    </a:lnR>
                    <a:lnT>
                      <a:noFill/>
                    </a:lnT>
                    <a:lnB>
                      <a:noFill/>
                    </a:lnB>
                  </a:tcPr>
                </a:tc>
                <a:extLst>
                  <a:ext uri="{0D108BD9-81ED-4DB2-BD59-A6C34878D82A}">
                    <a16:rowId xmlns:a16="http://schemas.microsoft.com/office/drawing/2014/main" val="10025"/>
                  </a:ext>
                </a:extLst>
              </a:tr>
              <a:tr h="147782">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a:noFill/>
                    </a:lnL>
                    <a:lnR>
                      <a:noFill/>
                    </a:lnR>
                    <a:lnT>
                      <a:noFill/>
                    </a:lnT>
                    <a:lnB>
                      <a:noFill/>
                    </a:lnB>
                  </a:tcPr>
                </a:tc>
                <a:extLst>
                  <a:ext uri="{0D108BD9-81ED-4DB2-BD59-A6C34878D82A}">
                    <a16:rowId xmlns:a16="http://schemas.microsoft.com/office/drawing/2014/main" val="10026"/>
                  </a:ext>
                </a:extLst>
              </a:tr>
              <a:tr h="147782">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a:noFill/>
                    </a:lnL>
                    <a:lnR>
                      <a:noFill/>
                    </a:lnR>
                    <a:lnT>
                      <a:noFill/>
                    </a:lnT>
                    <a:lnB>
                      <a:noFill/>
                    </a:lnB>
                  </a:tcPr>
                </a:tc>
                <a:extLst>
                  <a:ext uri="{0D108BD9-81ED-4DB2-BD59-A6C34878D82A}">
                    <a16:rowId xmlns:a16="http://schemas.microsoft.com/office/drawing/2014/main" val="10027"/>
                  </a:ext>
                </a:extLst>
              </a:tr>
              <a:tr h="147782">
                <a:tc>
                  <a:txBody>
                    <a:bodyPr/>
                    <a:lstStyle/>
                    <a:p>
                      <a:pPr algn="l" fontAlgn="b"/>
                      <a:r>
                        <a:rPr lang="de-DE" sz="900" b="0" i="0" u="none" strike="noStrike">
                          <a:solidFill>
                            <a:srgbClr val="000000"/>
                          </a:solidFill>
                          <a:effectLst/>
                          <a:latin typeface="Chalkduster"/>
                          <a:cs typeface="Chalkduster"/>
                        </a:rPr>
                        <a:t>Akt. Verwendg Überschuss</a:t>
                      </a:r>
                    </a:p>
                  </a:txBody>
                  <a:tcPr marL="9596" marR="9596" marT="9596" marB="0" anchor="b">
                    <a:lnL>
                      <a:noFill/>
                    </a:lnL>
                    <a:lnR>
                      <a:noFill/>
                    </a:lnR>
                    <a:lnT>
                      <a:noFill/>
                    </a:lnT>
                    <a:lnB>
                      <a:noFill/>
                    </a:lnB>
                    <a:solidFill>
                      <a:srgbClr val="B7DEE8"/>
                    </a:solidFill>
                  </a:tcPr>
                </a:tc>
                <a:extLst>
                  <a:ext uri="{0D108BD9-81ED-4DB2-BD59-A6C34878D82A}">
                    <a16:rowId xmlns:a16="http://schemas.microsoft.com/office/drawing/2014/main" val="10028"/>
                  </a:ext>
                </a:extLst>
              </a:tr>
              <a:tr h="147782">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a:noFill/>
                    </a:lnL>
                    <a:lnR>
                      <a:noFill/>
                    </a:lnR>
                    <a:lnT>
                      <a:noFill/>
                    </a:lnT>
                    <a:lnB>
                      <a:noFill/>
                    </a:lnB>
                  </a:tcPr>
                </a:tc>
                <a:extLst>
                  <a:ext uri="{0D108BD9-81ED-4DB2-BD59-A6C34878D82A}">
                    <a16:rowId xmlns:a16="http://schemas.microsoft.com/office/drawing/2014/main" val="10029"/>
                  </a:ext>
                </a:extLst>
              </a:tr>
              <a:tr h="147782">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a:noFill/>
                    </a:lnL>
                    <a:lnR>
                      <a:noFill/>
                    </a:lnR>
                    <a:lnT>
                      <a:noFill/>
                    </a:lnT>
                    <a:lnB>
                      <a:noFill/>
                    </a:lnB>
                  </a:tcPr>
                </a:tc>
                <a:extLst>
                  <a:ext uri="{0D108BD9-81ED-4DB2-BD59-A6C34878D82A}">
                    <a16:rowId xmlns:a16="http://schemas.microsoft.com/office/drawing/2014/main" val="10030"/>
                  </a:ext>
                </a:extLst>
              </a:tr>
              <a:tr h="147782">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a:noFill/>
                    </a:lnL>
                    <a:lnR>
                      <a:noFill/>
                    </a:lnR>
                    <a:lnT>
                      <a:noFill/>
                    </a:lnT>
                    <a:lnB>
                      <a:noFill/>
                    </a:lnB>
                  </a:tcPr>
                </a:tc>
                <a:extLst>
                  <a:ext uri="{0D108BD9-81ED-4DB2-BD59-A6C34878D82A}">
                    <a16:rowId xmlns:a16="http://schemas.microsoft.com/office/drawing/2014/main" val="10031"/>
                  </a:ext>
                </a:extLst>
              </a:tr>
              <a:tr h="147782">
                <a:tc>
                  <a:txBody>
                    <a:bodyPr/>
                    <a:lstStyle/>
                    <a:p>
                      <a:pPr algn="l" fontAlgn="b"/>
                      <a:r>
                        <a:rPr lang="de-DE" sz="900" b="1" i="0" u="none" strike="noStrike" dirty="0">
                          <a:solidFill>
                            <a:srgbClr val="000000"/>
                          </a:solidFill>
                          <a:effectLst/>
                          <a:latin typeface="Chalkduster"/>
                          <a:cs typeface="Chalkduster"/>
                        </a:rPr>
                        <a:t>Finanzmittelbestand Ende</a:t>
                      </a:r>
                    </a:p>
                  </a:txBody>
                  <a:tcPr marL="9596" marR="9596" marT="9596" marB="0" anchor="b">
                    <a:lnL>
                      <a:noFill/>
                    </a:lnL>
                    <a:lnR>
                      <a:noFill/>
                    </a:lnR>
                    <a:lnT>
                      <a:noFill/>
                    </a:lnT>
                    <a:lnB>
                      <a:noFill/>
                    </a:lnB>
                    <a:solidFill>
                      <a:srgbClr val="B7DEE8"/>
                    </a:solidFill>
                  </a:tcPr>
                </a:tc>
                <a:extLst>
                  <a:ext uri="{0D108BD9-81ED-4DB2-BD59-A6C34878D82A}">
                    <a16:rowId xmlns:a16="http://schemas.microsoft.com/office/drawing/2014/main" val="10032"/>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519712741"/>
              </p:ext>
            </p:extLst>
          </p:nvPr>
        </p:nvGraphicFramePr>
        <p:xfrm>
          <a:off x="5188470" y="1724319"/>
          <a:ext cx="2810420" cy="4876806"/>
        </p:xfrm>
        <a:graphic>
          <a:graphicData uri="http://schemas.openxmlformats.org/drawingml/2006/table">
            <a:tbl>
              <a:tblPr/>
              <a:tblGrid>
                <a:gridCol w="1778345">
                  <a:extLst>
                    <a:ext uri="{9D8B030D-6E8A-4147-A177-3AD203B41FA5}">
                      <a16:colId xmlns:a16="http://schemas.microsoft.com/office/drawing/2014/main" val="20000"/>
                    </a:ext>
                  </a:extLst>
                </a:gridCol>
                <a:gridCol w="1032075">
                  <a:extLst>
                    <a:ext uri="{9D8B030D-6E8A-4147-A177-3AD203B41FA5}">
                      <a16:colId xmlns:a16="http://schemas.microsoft.com/office/drawing/2014/main" val="20001"/>
                    </a:ext>
                  </a:extLst>
                </a:gridCol>
              </a:tblGrid>
              <a:tr h="147782">
                <a:tc>
                  <a:txBody>
                    <a:bodyPr/>
                    <a:lstStyle/>
                    <a:p>
                      <a:pPr algn="l" fontAlgn="b"/>
                      <a:r>
                        <a:rPr lang="de-DE" sz="900" b="1"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de-DE" sz="900" b="0" i="0" u="none" strike="noStrike">
                          <a:solidFill>
                            <a:srgbClr val="000000"/>
                          </a:solidFill>
                          <a:effectLst/>
                          <a:latin typeface="Chalkduster"/>
                          <a:cs typeface="Chalkduster"/>
                        </a:rPr>
                        <a:t>3 Quartal</a:t>
                      </a: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0"/>
                  </a:ext>
                </a:extLst>
              </a:tr>
              <a:tr h="147782">
                <a:tc>
                  <a:txBody>
                    <a:bodyPr/>
                    <a:lstStyle/>
                    <a:p>
                      <a:pPr algn="l" fontAlgn="b"/>
                      <a:r>
                        <a:rPr lang="de-DE" sz="900" b="0" i="0" u="none" strike="noStrike" dirty="0">
                          <a:solidFill>
                            <a:srgbClr val="000000"/>
                          </a:solidFill>
                          <a:effectLst/>
                          <a:latin typeface="Chalkduster"/>
                          <a:cs typeface="Chalkduster"/>
                        </a:rPr>
                        <a:t>Warenverkäufe</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dirty="0">
                          <a:solidFill>
                            <a:srgbClr val="008000"/>
                          </a:solidFill>
                          <a:effectLst/>
                          <a:latin typeface="Chalkduster"/>
                          <a:cs typeface="Chalkduster"/>
                        </a:rPr>
                        <a:t>212.500,00</a:t>
                      </a: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1"/>
                  </a:ext>
                </a:extLst>
              </a:tr>
              <a:tr h="147782">
                <a:tc>
                  <a:txBody>
                    <a:bodyPr/>
                    <a:lstStyle/>
                    <a:p>
                      <a:pPr algn="l" fontAlgn="b"/>
                      <a:r>
                        <a:rPr lang="de-DE" sz="900" b="0" i="0" u="none" strike="noStrike">
                          <a:solidFill>
                            <a:srgbClr val="000000"/>
                          </a:solidFill>
                          <a:effectLst/>
                          <a:latin typeface="Chalkduster"/>
                          <a:cs typeface="Chalkduster"/>
                        </a:rPr>
                        <a:t>Provisionserträge</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dirty="0">
                          <a:solidFill>
                            <a:srgbClr val="008000"/>
                          </a:solidFill>
                          <a:effectLst/>
                          <a:latin typeface="Chalkduster"/>
                          <a:cs typeface="Chalkduster"/>
                        </a:rPr>
                        <a:t>17.750,00</a:t>
                      </a: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147782">
                <a:tc>
                  <a:txBody>
                    <a:bodyPr/>
                    <a:lstStyle/>
                    <a:p>
                      <a:pPr algn="l" fontAlgn="b"/>
                      <a:r>
                        <a:rPr lang="de-DE" sz="900" b="0" i="0" u="none" strike="noStrike">
                          <a:solidFill>
                            <a:srgbClr val="000000"/>
                          </a:solidFill>
                          <a:effectLst/>
                          <a:latin typeface="Chalkduster"/>
                          <a:cs typeface="Chalkduster"/>
                        </a:rPr>
                        <a:t>Zinserträge</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dirty="0">
                          <a:solidFill>
                            <a:srgbClr val="008000"/>
                          </a:solidFill>
                          <a:effectLst/>
                          <a:latin typeface="Chalkduster"/>
                          <a:cs typeface="Chalkduster"/>
                        </a:rPr>
                        <a:t>3.800,00</a:t>
                      </a: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de-DE" sz="900" b="0" i="0" u="none" strike="noStrike" dirty="0">
                          <a:solidFill>
                            <a:srgbClr val="008000"/>
                          </a:solidFill>
                          <a:effectLst/>
                          <a:latin typeface="Chalkduster"/>
                          <a:cs typeface="Chalkduster"/>
                        </a:rPr>
                        <a:t>234.050,00</a:t>
                      </a: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extLst>
                  <a:ext uri="{0D108BD9-81ED-4DB2-BD59-A6C34878D82A}">
                    <a16:rowId xmlns:a16="http://schemas.microsoft.com/office/drawing/2014/main" val="10004"/>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147782">
                <a:tc>
                  <a:txBody>
                    <a:bodyPr/>
                    <a:lstStyle/>
                    <a:p>
                      <a:pPr algn="l" fontAlgn="b"/>
                      <a:r>
                        <a:rPr lang="de-DE" sz="900" b="0" i="0" u="none" strike="noStrike">
                          <a:solidFill>
                            <a:srgbClr val="000000"/>
                          </a:solidFill>
                          <a:effectLst/>
                          <a:latin typeface="Chalkduster"/>
                          <a:cs typeface="Chalkduster"/>
                        </a:rPr>
                        <a:t>Warenverkäufe</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dirty="0">
                          <a:solidFill>
                            <a:srgbClr val="FF0000"/>
                          </a:solidFill>
                          <a:effectLst/>
                          <a:latin typeface="Chalkduster"/>
                          <a:cs typeface="Chalkduster"/>
                        </a:rPr>
                        <a:t>-105.500,00</a:t>
                      </a: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147782">
                <a:tc>
                  <a:txBody>
                    <a:bodyPr/>
                    <a:lstStyle/>
                    <a:p>
                      <a:pPr algn="l" fontAlgn="b"/>
                      <a:r>
                        <a:rPr lang="de-DE" sz="900" b="0" i="0" u="none" strike="noStrike">
                          <a:solidFill>
                            <a:srgbClr val="000000"/>
                          </a:solidFill>
                          <a:effectLst/>
                          <a:latin typeface="Chalkduster"/>
                          <a:cs typeface="Chalkduster"/>
                        </a:rPr>
                        <a:t>Personalausgaben</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dirty="0">
                          <a:solidFill>
                            <a:srgbClr val="FF0000"/>
                          </a:solidFill>
                          <a:effectLst/>
                          <a:latin typeface="Chalkduster"/>
                          <a:cs typeface="Chalkduster"/>
                        </a:rPr>
                        <a:t>-82.250,00</a:t>
                      </a: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147782">
                <a:tc>
                  <a:txBody>
                    <a:bodyPr/>
                    <a:lstStyle/>
                    <a:p>
                      <a:pPr algn="l" fontAlgn="b"/>
                      <a:r>
                        <a:rPr lang="de-DE" sz="900" b="0" i="0" u="none" strike="noStrike">
                          <a:solidFill>
                            <a:srgbClr val="000000"/>
                          </a:solidFill>
                          <a:effectLst/>
                          <a:latin typeface="Chalkduster"/>
                          <a:cs typeface="Chalkduster"/>
                        </a:rPr>
                        <a:t>Miete</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FF0000"/>
                          </a:solidFill>
                          <a:effectLst/>
                          <a:latin typeface="Chalkduster"/>
                          <a:cs typeface="Chalkduster"/>
                        </a:rPr>
                        <a:t>-10.650,00</a:t>
                      </a: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9"/>
                  </a:ext>
                </a:extLst>
              </a:tr>
              <a:tr h="147782">
                <a:tc>
                  <a:txBody>
                    <a:bodyPr/>
                    <a:lstStyle/>
                    <a:p>
                      <a:pPr algn="l" fontAlgn="b"/>
                      <a:r>
                        <a:rPr lang="de-DE" sz="900" b="0" i="0" u="none" strike="noStrike">
                          <a:solidFill>
                            <a:srgbClr val="000000"/>
                          </a:solidFill>
                          <a:effectLst/>
                          <a:latin typeface="Chalkduster"/>
                          <a:cs typeface="Chalkduster"/>
                        </a:rPr>
                        <a:t>KFZ</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FF0000"/>
                          </a:solidFill>
                          <a:effectLst/>
                          <a:latin typeface="Chalkduster"/>
                          <a:cs typeface="Chalkduster"/>
                        </a:rPr>
                        <a:t>-7.450,00</a:t>
                      </a: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147782">
                <a:tc>
                  <a:txBody>
                    <a:bodyPr/>
                    <a:lstStyle/>
                    <a:p>
                      <a:pPr algn="l" fontAlgn="b"/>
                      <a:r>
                        <a:rPr lang="de-DE" sz="900" b="0" i="0" u="none" strike="noStrike">
                          <a:solidFill>
                            <a:srgbClr val="000000"/>
                          </a:solidFill>
                          <a:effectLst/>
                          <a:latin typeface="Chalkduster"/>
                          <a:cs typeface="Chalkduster"/>
                        </a:rPr>
                        <a:t>Reparaturen</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dirty="0">
                          <a:solidFill>
                            <a:srgbClr val="FF0000"/>
                          </a:solidFill>
                          <a:effectLst/>
                          <a:latin typeface="Chalkduster"/>
                          <a:cs typeface="Chalkduster"/>
                        </a:rPr>
                        <a:t>-3.450,00</a:t>
                      </a: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1"/>
                  </a:ext>
                </a:extLst>
              </a:tr>
              <a:tr h="147782">
                <a:tc>
                  <a:txBody>
                    <a:bodyPr/>
                    <a:lstStyle/>
                    <a:p>
                      <a:pPr algn="l" fontAlgn="b"/>
                      <a:r>
                        <a:rPr lang="de-DE" sz="900" b="0" i="0" u="none" strike="noStrike">
                          <a:solidFill>
                            <a:srgbClr val="000000"/>
                          </a:solidFill>
                          <a:effectLst/>
                          <a:latin typeface="Chalkduster"/>
                          <a:cs typeface="Chalkduster"/>
                        </a:rPr>
                        <a:t>Werbung</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dirty="0">
                          <a:solidFill>
                            <a:srgbClr val="FF0000"/>
                          </a:solidFill>
                          <a:effectLst/>
                          <a:latin typeface="Chalkduster"/>
                          <a:cs typeface="Chalkduster"/>
                        </a:rPr>
                        <a:t>-4.450,00</a:t>
                      </a: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2"/>
                  </a:ext>
                </a:extLst>
              </a:tr>
              <a:tr h="147782">
                <a:tc>
                  <a:txBody>
                    <a:bodyPr/>
                    <a:lstStyle/>
                    <a:p>
                      <a:pPr algn="l" fontAlgn="b"/>
                      <a:r>
                        <a:rPr lang="de-DE" sz="900" b="0" i="0" u="none" strike="noStrike">
                          <a:solidFill>
                            <a:srgbClr val="000000"/>
                          </a:solidFill>
                          <a:effectLst/>
                          <a:latin typeface="Chalkduster"/>
                          <a:cs typeface="Chalkduster"/>
                        </a:rPr>
                        <a:t>Zinsen</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dirty="0">
                          <a:solidFill>
                            <a:srgbClr val="FF0000"/>
                          </a:solidFill>
                          <a:effectLst/>
                          <a:latin typeface="Chalkduster"/>
                          <a:cs typeface="Chalkduster"/>
                        </a:rPr>
                        <a:t>-3.350,00</a:t>
                      </a: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3"/>
                  </a:ext>
                </a:extLst>
              </a:tr>
              <a:tr h="147782">
                <a:tc>
                  <a:txBody>
                    <a:bodyPr/>
                    <a:lstStyle/>
                    <a:p>
                      <a:pPr algn="l" fontAlgn="b"/>
                      <a:r>
                        <a:rPr lang="de-DE" sz="900" b="0" i="0" u="none" strike="noStrike">
                          <a:solidFill>
                            <a:srgbClr val="000000"/>
                          </a:solidFill>
                          <a:effectLst/>
                          <a:latin typeface="Chalkduster"/>
                          <a:cs typeface="Chalkduster"/>
                        </a:rPr>
                        <a:t>Sonstige Ausgaben</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a:solidFill>
                            <a:srgbClr val="FF0000"/>
                          </a:solidFill>
                          <a:effectLst/>
                          <a:latin typeface="Chalkduster"/>
                          <a:cs typeface="Chalkduster"/>
                        </a:rPr>
                        <a:t>-2.500,00</a:t>
                      </a: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4"/>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de-DE" sz="900" b="0" i="0" u="none" strike="noStrike" dirty="0">
                        <a:solidFill>
                          <a:srgbClr val="FF0000"/>
                        </a:solidFill>
                        <a:effectLst/>
                        <a:latin typeface="Chalkduster"/>
                        <a:cs typeface="Chalkduster"/>
                      </a:endParaRP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5"/>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de-DE" sz="900" b="0" i="0" u="none" strike="noStrike" dirty="0">
                        <a:solidFill>
                          <a:srgbClr val="FF0000"/>
                        </a:solidFill>
                        <a:effectLst/>
                        <a:latin typeface="Chalkduster"/>
                        <a:cs typeface="Chalkduster"/>
                      </a:endParaRP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6"/>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de-DE" sz="900" b="0" i="0" u="none" strike="noStrike" dirty="0">
                          <a:solidFill>
                            <a:srgbClr val="FF0000"/>
                          </a:solidFill>
                          <a:effectLst/>
                          <a:latin typeface="Chalkduster"/>
                          <a:cs typeface="Chalkduster"/>
                        </a:rPr>
                        <a:t>-219.600,00</a:t>
                      </a: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extLst>
                  <a:ext uri="{0D108BD9-81ED-4DB2-BD59-A6C34878D82A}">
                    <a16:rowId xmlns:a16="http://schemas.microsoft.com/office/drawing/2014/main" val="10017"/>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de-DE" sz="900" b="0" i="0" u="none" strike="noStrike" dirty="0">
                        <a:solidFill>
                          <a:srgbClr val="000000"/>
                        </a:solidFill>
                        <a:effectLst/>
                        <a:latin typeface="Chalkduster"/>
                        <a:cs typeface="Chalkduster"/>
                      </a:endParaRP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8"/>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de-DE" sz="900" b="0" i="0" u="none" strike="noStrike" dirty="0">
                          <a:solidFill>
                            <a:srgbClr val="008000"/>
                          </a:solidFill>
                          <a:effectLst/>
                          <a:latin typeface="Chalkduster"/>
                          <a:cs typeface="Chalkduster"/>
                        </a:rPr>
                        <a:t>14.450,00</a:t>
                      </a: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extLst>
                  <a:ext uri="{0D108BD9-81ED-4DB2-BD59-A6C34878D82A}">
                    <a16:rowId xmlns:a16="http://schemas.microsoft.com/office/drawing/2014/main" val="10019"/>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de-DE" sz="900" b="0" i="0" u="none" strike="noStrike" dirty="0">
                        <a:solidFill>
                          <a:srgbClr val="008000"/>
                        </a:solidFill>
                        <a:effectLst/>
                        <a:latin typeface="Chalkduster"/>
                        <a:cs typeface="Chalkduster"/>
                      </a:endParaRP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0"/>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dirty="0">
                          <a:solidFill>
                            <a:srgbClr val="008000"/>
                          </a:solidFill>
                          <a:effectLst/>
                          <a:latin typeface="Chalkduster"/>
                          <a:cs typeface="Chalkduster"/>
                        </a:rPr>
                        <a:t>7.750,00</a:t>
                      </a: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1"/>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de-DE" sz="900" b="0" i="0" u="none" strike="noStrike" dirty="0">
                          <a:solidFill>
                            <a:srgbClr val="008000"/>
                          </a:solidFill>
                          <a:effectLst/>
                          <a:latin typeface="Chalkduster"/>
                          <a:cs typeface="Chalkduster"/>
                        </a:rPr>
                        <a:t>22.200,00</a:t>
                      </a: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extLst>
                  <a:ext uri="{0D108BD9-81ED-4DB2-BD59-A6C34878D82A}">
                    <a16:rowId xmlns:a16="http://schemas.microsoft.com/office/drawing/2014/main" val="10022"/>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3"/>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extLst>
                  <a:ext uri="{0D108BD9-81ED-4DB2-BD59-A6C34878D82A}">
                    <a16:rowId xmlns:a16="http://schemas.microsoft.com/office/drawing/2014/main" val="10024"/>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5"/>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6"/>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7"/>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solidFill>
                      <a:srgbClr val="B7DEE8"/>
                    </a:solidFill>
                  </a:tcPr>
                </a:tc>
                <a:extLst>
                  <a:ext uri="{0D108BD9-81ED-4DB2-BD59-A6C34878D82A}">
                    <a16:rowId xmlns:a16="http://schemas.microsoft.com/office/drawing/2014/main" val="10028"/>
                  </a:ext>
                </a:extLst>
              </a:tr>
              <a:tr h="147782">
                <a:tc>
                  <a:txBody>
                    <a:bodyPr/>
                    <a:lstStyle/>
                    <a:p>
                      <a:pPr algn="l" fontAlgn="b"/>
                      <a:r>
                        <a:rPr lang="de-DE" sz="900" b="0" i="0" u="none" strike="noStrike">
                          <a:solidFill>
                            <a:srgbClr val="000000"/>
                          </a:solidFill>
                          <a:effectLst/>
                          <a:latin typeface="Chalkduster"/>
                          <a:cs typeface="Chalkduster"/>
                        </a:rPr>
                        <a:t>Kreditrückzahlung</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dirty="0">
                          <a:solidFill>
                            <a:srgbClr val="FF0000"/>
                          </a:solidFill>
                          <a:effectLst/>
                          <a:latin typeface="Chalkduster"/>
                          <a:cs typeface="Chalkduster"/>
                        </a:rPr>
                        <a:t>-5.000,00 </a:t>
                      </a: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9"/>
                  </a:ext>
                </a:extLst>
              </a:tr>
              <a:tr h="147782">
                <a:tc>
                  <a:txBody>
                    <a:bodyPr/>
                    <a:lstStyle/>
                    <a:p>
                      <a:pPr algn="l" fontAlgn="b"/>
                      <a:r>
                        <a:rPr lang="de-DE" sz="900" b="0" i="0" u="none" strike="noStrike">
                          <a:solidFill>
                            <a:srgbClr val="000000"/>
                          </a:solidFill>
                          <a:effectLst/>
                          <a:latin typeface="Chalkduster"/>
                          <a:cs typeface="Chalkduster"/>
                        </a:rPr>
                        <a:t>Privatentnahme</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de-DE" sz="900" b="0" i="0" u="none" strike="noStrike" dirty="0">
                          <a:solidFill>
                            <a:srgbClr val="FF0000"/>
                          </a:solidFill>
                          <a:effectLst/>
                          <a:latin typeface="Chalkduster"/>
                          <a:cs typeface="Chalkduster"/>
                        </a:rPr>
                        <a:t>-7.700,00 </a:t>
                      </a: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30"/>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de-DE" sz="900" b="0" i="0" u="none" strike="noStrike">
                        <a:solidFill>
                          <a:srgbClr val="000000"/>
                        </a:solidFill>
                        <a:effectLst/>
                        <a:latin typeface="Chalkduster"/>
                        <a:cs typeface="Chalkduster"/>
                      </a:endParaRP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31"/>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tc>
                  <a:txBody>
                    <a:bodyPr/>
                    <a:lstStyle/>
                    <a:p>
                      <a:pPr algn="r" fontAlgn="b"/>
                      <a:r>
                        <a:rPr lang="de-DE" sz="900" b="0" i="0" u="none" strike="noStrike" dirty="0">
                          <a:solidFill>
                            <a:srgbClr val="000000"/>
                          </a:solidFill>
                          <a:effectLst/>
                          <a:latin typeface="Chalkduster"/>
                          <a:cs typeface="Chalkduster"/>
                        </a:rPr>
                        <a:t>9.500,00</a:t>
                      </a:r>
                    </a:p>
                  </a:txBody>
                  <a:tcPr marL="9596" marR="9596" marT="9596"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10032"/>
                  </a:ext>
                </a:extLst>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1768835821"/>
              </p:ext>
            </p:extLst>
          </p:nvPr>
        </p:nvGraphicFramePr>
        <p:xfrm>
          <a:off x="7998889" y="1724319"/>
          <a:ext cx="1026883" cy="4876806"/>
        </p:xfrm>
        <a:graphic>
          <a:graphicData uri="http://schemas.openxmlformats.org/drawingml/2006/table">
            <a:tbl>
              <a:tblPr/>
              <a:tblGrid>
                <a:gridCol w="1026883">
                  <a:extLst>
                    <a:ext uri="{9D8B030D-6E8A-4147-A177-3AD203B41FA5}">
                      <a16:colId xmlns:a16="http://schemas.microsoft.com/office/drawing/2014/main" val="20000"/>
                    </a:ext>
                  </a:extLst>
                </a:gridCol>
              </a:tblGrid>
              <a:tr h="147782">
                <a:tc>
                  <a:txBody>
                    <a:bodyPr/>
                    <a:lstStyle/>
                    <a:p>
                      <a:pPr algn="l" fontAlgn="b"/>
                      <a:r>
                        <a:rPr lang="de-DE" sz="900" b="0" i="0" u="none" strike="noStrike">
                          <a:solidFill>
                            <a:srgbClr val="000000"/>
                          </a:solidFill>
                          <a:effectLst/>
                          <a:latin typeface="Chalkduster"/>
                          <a:cs typeface="Chalkduster"/>
                        </a:rPr>
                        <a:t>4. Quartal</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0"/>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extLst>
                  <a:ext uri="{0D108BD9-81ED-4DB2-BD59-A6C34878D82A}">
                    <a16:rowId xmlns:a16="http://schemas.microsoft.com/office/drawing/2014/main" val="10004"/>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47782">
                <a:tc>
                  <a:txBody>
                    <a:bodyPr/>
                    <a:lstStyle/>
                    <a:p>
                      <a:pPr algn="l" fontAlgn="b"/>
                      <a:r>
                        <a:rPr lang="de-DE" sz="900" b="1"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47782">
                <a:tc>
                  <a:txBody>
                    <a:bodyPr/>
                    <a:lstStyle/>
                    <a:p>
                      <a:pPr algn="l" fontAlgn="b"/>
                      <a:r>
                        <a:rPr lang="de-DE" sz="900" b="1" i="0" u="none" strike="noStrike" dirty="0">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47782">
                <a:tc>
                  <a:txBody>
                    <a:bodyPr/>
                    <a:lstStyle/>
                    <a:p>
                      <a:pPr algn="l" fontAlgn="b"/>
                      <a:r>
                        <a:rPr lang="de-DE" sz="900" b="1" i="0" u="none" strike="noStrike" dirty="0">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47782">
                <a:tc>
                  <a:txBody>
                    <a:bodyPr/>
                    <a:lstStyle/>
                    <a:p>
                      <a:pPr algn="l" fontAlgn="b"/>
                      <a:r>
                        <a:rPr lang="de-DE" sz="900" b="1" i="0" u="none" strike="noStrike" dirty="0">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47782">
                <a:tc>
                  <a:txBody>
                    <a:bodyPr/>
                    <a:lstStyle/>
                    <a:p>
                      <a:pPr algn="l" fontAlgn="b"/>
                      <a:r>
                        <a:rPr lang="de-DE" sz="900" b="1"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47782">
                <a:tc>
                  <a:txBody>
                    <a:bodyPr/>
                    <a:lstStyle/>
                    <a:p>
                      <a:pPr algn="l" fontAlgn="b"/>
                      <a:r>
                        <a:rPr lang="de-DE" sz="900" b="0" i="0" u="none" strike="noStrike" dirty="0">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extLst>
                  <a:ext uri="{0D108BD9-81ED-4DB2-BD59-A6C34878D82A}">
                    <a16:rowId xmlns:a16="http://schemas.microsoft.com/office/drawing/2014/main" val="10017"/>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extLst>
                  <a:ext uri="{0D108BD9-81ED-4DB2-BD59-A6C34878D82A}">
                    <a16:rowId xmlns:a16="http://schemas.microsoft.com/office/drawing/2014/main" val="10019"/>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0"/>
                  </a:ext>
                </a:extLst>
              </a:tr>
              <a:tr h="147782">
                <a:tc>
                  <a:txBody>
                    <a:bodyPr/>
                    <a:lstStyle/>
                    <a:p>
                      <a:pPr algn="r" fontAlgn="b"/>
                      <a:r>
                        <a:rPr lang="de-DE" sz="900" b="0" i="0" u="none" strike="noStrike">
                          <a:solidFill>
                            <a:srgbClr val="000000"/>
                          </a:solidFill>
                          <a:effectLst/>
                          <a:latin typeface="Chalkduster"/>
                          <a:cs typeface="Chalkduster"/>
                        </a:rPr>
                        <a:t>9.500,00</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0021"/>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extLst>
                  <a:ext uri="{0D108BD9-81ED-4DB2-BD59-A6C34878D82A}">
                    <a16:rowId xmlns:a16="http://schemas.microsoft.com/office/drawing/2014/main" val="10022"/>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3"/>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extLst>
                  <a:ext uri="{0D108BD9-81ED-4DB2-BD59-A6C34878D82A}">
                    <a16:rowId xmlns:a16="http://schemas.microsoft.com/office/drawing/2014/main" val="10024"/>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5"/>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6"/>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7"/>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extLst>
                  <a:ext uri="{0D108BD9-81ED-4DB2-BD59-A6C34878D82A}">
                    <a16:rowId xmlns:a16="http://schemas.microsoft.com/office/drawing/2014/main" val="10028"/>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9"/>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30"/>
                  </a:ext>
                </a:extLst>
              </a:tr>
              <a:tr h="147782">
                <a:tc>
                  <a:txBody>
                    <a:bodyPr/>
                    <a:lstStyle/>
                    <a:p>
                      <a:pPr algn="l" fontAlgn="b"/>
                      <a:r>
                        <a:rPr lang="de-DE" sz="900" b="0" i="0" u="none" strike="noStrike">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31"/>
                  </a:ext>
                </a:extLst>
              </a:tr>
              <a:tr h="147782">
                <a:tc>
                  <a:txBody>
                    <a:bodyPr/>
                    <a:lstStyle/>
                    <a:p>
                      <a:pPr algn="l" fontAlgn="b"/>
                      <a:r>
                        <a:rPr lang="de-DE" sz="900" b="0" i="0" u="none" strike="noStrike" dirty="0">
                          <a:solidFill>
                            <a:srgbClr val="000000"/>
                          </a:solidFill>
                          <a:effectLst/>
                          <a:latin typeface="Chalkduster"/>
                          <a:cs typeface="Chalkduster"/>
                        </a:rPr>
                        <a:t> </a:t>
                      </a:r>
                    </a:p>
                  </a:txBody>
                  <a:tcPr marL="9596" marR="9596" marT="9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7DEE8"/>
                    </a:solidFill>
                  </a:tcPr>
                </a:tc>
                <a:extLst>
                  <a:ext uri="{0D108BD9-81ED-4DB2-BD59-A6C34878D82A}">
                    <a16:rowId xmlns:a16="http://schemas.microsoft.com/office/drawing/2014/main" val="10032"/>
                  </a:ext>
                </a:extLst>
              </a:tr>
            </a:tbl>
          </a:graphicData>
        </a:graphic>
      </p:graphicFrame>
      <p:sp>
        <p:nvSpPr>
          <p:cNvPr id="10" name="Textfeld 9"/>
          <p:cNvSpPr txBox="1"/>
          <p:nvPr/>
        </p:nvSpPr>
        <p:spPr>
          <a:xfrm>
            <a:off x="146432" y="1210939"/>
            <a:ext cx="2634054" cy="307777"/>
          </a:xfrm>
          <a:prstGeom prst="rect">
            <a:avLst/>
          </a:prstGeom>
          <a:noFill/>
        </p:spPr>
        <p:txBody>
          <a:bodyPr wrap="none" rtlCol="0">
            <a:spAutoFit/>
          </a:bodyPr>
          <a:lstStyle/>
          <a:p>
            <a:r>
              <a:rPr lang="de-DE" sz="1400" dirty="0">
                <a:solidFill>
                  <a:srgbClr val="FF6600"/>
                </a:solidFill>
                <a:latin typeface="Chalkduster"/>
                <a:cs typeface="Chalkduster"/>
              </a:rPr>
              <a:t>Was ist ein Finanzplan?</a:t>
            </a:r>
          </a:p>
        </p:txBody>
      </p:sp>
      <p:sp>
        <p:nvSpPr>
          <p:cNvPr id="11" name="Textfeld 10"/>
          <p:cNvSpPr txBox="1"/>
          <p:nvPr/>
        </p:nvSpPr>
        <p:spPr>
          <a:xfrm>
            <a:off x="146432" y="2380490"/>
            <a:ext cx="2274982" cy="307777"/>
          </a:xfrm>
          <a:prstGeom prst="rect">
            <a:avLst/>
          </a:prstGeom>
          <a:noFill/>
        </p:spPr>
        <p:txBody>
          <a:bodyPr wrap="none" rtlCol="0">
            <a:spAutoFit/>
          </a:bodyPr>
          <a:lstStyle/>
          <a:p>
            <a:r>
              <a:rPr lang="de-DE" sz="1400" dirty="0">
                <a:solidFill>
                  <a:srgbClr val="FF6600"/>
                </a:solidFill>
                <a:latin typeface="Chalkduster"/>
                <a:cs typeface="Chalkduster"/>
              </a:rPr>
              <a:t>Wie wird er erstellt?</a:t>
            </a:r>
          </a:p>
        </p:txBody>
      </p:sp>
      <p:sp>
        <p:nvSpPr>
          <p:cNvPr id="12" name="Textfeld 11"/>
          <p:cNvSpPr txBox="1"/>
          <p:nvPr/>
        </p:nvSpPr>
        <p:spPr>
          <a:xfrm>
            <a:off x="146432" y="5578567"/>
            <a:ext cx="2923505" cy="523220"/>
          </a:xfrm>
          <a:prstGeom prst="rect">
            <a:avLst/>
          </a:prstGeom>
          <a:noFill/>
        </p:spPr>
        <p:txBody>
          <a:bodyPr wrap="none" rtlCol="0">
            <a:spAutoFit/>
          </a:bodyPr>
          <a:lstStyle/>
          <a:p>
            <a:r>
              <a:rPr lang="de-DE" sz="1400" dirty="0">
                <a:solidFill>
                  <a:srgbClr val="FF6600"/>
                </a:solidFill>
                <a:latin typeface="Chalkduster"/>
                <a:cs typeface="Chalkduster"/>
              </a:rPr>
              <a:t>Wo kommt ein Finanzplan </a:t>
            </a:r>
          </a:p>
          <a:p>
            <a:r>
              <a:rPr lang="de-DE" sz="1400" dirty="0">
                <a:solidFill>
                  <a:srgbClr val="FF6600"/>
                </a:solidFill>
                <a:latin typeface="Chalkduster"/>
                <a:cs typeface="Chalkduster"/>
              </a:rPr>
              <a:t>in der Praxis vor?</a:t>
            </a:r>
          </a:p>
        </p:txBody>
      </p:sp>
      <p:sp>
        <p:nvSpPr>
          <p:cNvPr id="13" name="Textfeld 12"/>
          <p:cNvSpPr txBox="1"/>
          <p:nvPr/>
        </p:nvSpPr>
        <p:spPr>
          <a:xfrm>
            <a:off x="146432" y="3571879"/>
            <a:ext cx="2710999" cy="1015663"/>
          </a:xfrm>
          <a:prstGeom prst="rect">
            <a:avLst/>
          </a:prstGeom>
          <a:noFill/>
        </p:spPr>
        <p:txBody>
          <a:bodyPr wrap="none" rtlCol="0">
            <a:spAutoFit/>
          </a:bodyPr>
          <a:lstStyle/>
          <a:p>
            <a:r>
              <a:rPr lang="de-DE" sz="1000" dirty="0">
                <a:solidFill>
                  <a:srgbClr val="FF6600"/>
                </a:solidFill>
                <a:latin typeface="Chalkduster"/>
                <a:cs typeface="Chalkduster"/>
              </a:rPr>
              <a:t>Aktionen bei Fehlbetrag:</a:t>
            </a:r>
          </a:p>
          <a:p>
            <a:pPr marL="171450" indent="-171450">
              <a:buFont typeface="Arial"/>
              <a:buChar char="•"/>
            </a:pPr>
            <a:r>
              <a:rPr lang="de-DE" sz="1000" dirty="0">
                <a:latin typeface="Chalkduster"/>
                <a:cs typeface="Chalkduster"/>
              </a:rPr>
              <a:t>Einnahmen erhöhen</a:t>
            </a:r>
          </a:p>
          <a:p>
            <a:pPr marL="171450" indent="-171450">
              <a:buFont typeface="Arial"/>
              <a:buChar char="•"/>
            </a:pPr>
            <a:r>
              <a:rPr lang="de-DE" sz="1000" dirty="0">
                <a:latin typeface="Chalkduster"/>
                <a:cs typeface="Chalkduster"/>
              </a:rPr>
              <a:t>Ausgaben senken</a:t>
            </a:r>
          </a:p>
          <a:p>
            <a:pPr marL="171450" indent="-171450">
              <a:buFont typeface="Arial"/>
              <a:buChar char="•"/>
            </a:pPr>
            <a:r>
              <a:rPr lang="de-DE" sz="1000" dirty="0">
                <a:latin typeface="Chalkduster"/>
                <a:cs typeface="Chalkduster"/>
              </a:rPr>
              <a:t>Fremdfinanzieren (Kredit)</a:t>
            </a:r>
          </a:p>
          <a:p>
            <a:pPr marL="171450" indent="-171450">
              <a:buFont typeface="Arial"/>
              <a:buChar char="•"/>
            </a:pPr>
            <a:r>
              <a:rPr lang="de-DE" sz="1000" dirty="0">
                <a:latin typeface="Chalkduster"/>
                <a:cs typeface="Chalkduster"/>
              </a:rPr>
              <a:t>Nicht notw. Vermögen verkaufen</a:t>
            </a:r>
          </a:p>
          <a:p>
            <a:pPr marL="171450" indent="-171450">
              <a:buFont typeface="Arial"/>
              <a:buChar char="•"/>
            </a:pPr>
            <a:r>
              <a:rPr lang="de-DE" sz="1000" dirty="0">
                <a:latin typeface="Chalkduster"/>
                <a:cs typeface="Chalkduster"/>
              </a:rPr>
              <a:t>Privateinlage</a:t>
            </a:r>
          </a:p>
        </p:txBody>
      </p:sp>
      <p:sp>
        <p:nvSpPr>
          <p:cNvPr id="14" name="Textfeld 13"/>
          <p:cNvSpPr txBox="1"/>
          <p:nvPr/>
        </p:nvSpPr>
        <p:spPr>
          <a:xfrm>
            <a:off x="146432" y="4562904"/>
            <a:ext cx="3147015" cy="1015663"/>
          </a:xfrm>
          <a:prstGeom prst="rect">
            <a:avLst/>
          </a:prstGeom>
          <a:noFill/>
        </p:spPr>
        <p:txBody>
          <a:bodyPr wrap="none" rtlCol="0">
            <a:spAutoFit/>
          </a:bodyPr>
          <a:lstStyle/>
          <a:p>
            <a:r>
              <a:rPr lang="de-DE" sz="1000" dirty="0">
                <a:solidFill>
                  <a:srgbClr val="FF6600"/>
                </a:solidFill>
                <a:latin typeface="Chalkduster"/>
                <a:cs typeface="Chalkduster"/>
              </a:rPr>
              <a:t>Aktionen bei Überschuss:</a:t>
            </a:r>
          </a:p>
          <a:p>
            <a:pPr marL="171450" indent="-171450">
              <a:buFont typeface="Arial"/>
              <a:buChar char="•"/>
            </a:pPr>
            <a:r>
              <a:rPr lang="de-DE" sz="1000" dirty="0">
                <a:latin typeface="Chalkduster"/>
                <a:cs typeface="Chalkduster"/>
              </a:rPr>
              <a:t>Vortrag auf Folgeperiode</a:t>
            </a:r>
          </a:p>
          <a:p>
            <a:pPr marL="171450" indent="-171450">
              <a:buFont typeface="Arial"/>
              <a:buChar char="•"/>
            </a:pPr>
            <a:r>
              <a:rPr lang="de-DE" sz="1000" dirty="0">
                <a:latin typeface="Chalkduster"/>
                <a:cs typeface="Chalkduster"/>
              </a:rPr>
              <a:t>Veranlagung (Sparbuch, etc.)</a:t>
            </a:r>
          </a:p>
          <a:p>
            <a:pPr marL="171450" indent="-171450">
              <a:buFont typeface="Arial"/>
              <a:buChar char="•"/>
            </a:pPr>
            <a:r>
              <a:rPr lang="de-DE" sz="1000" dirty="0">
                <a:latin typeface="Chalkduster"/>
                <a:cs typeface="Chalkduster"/>
              </a:rPr>
              <a:t>Investition (Vermögensgegenständen)</a:t>
            </a:r>
          </a:p>
          <a:p>
            <a:pPr marL="171450" indent="-171450">
              <a:buFont typeface="Arial"/>
              <a:buChar char="•"/>
            </a:pPr>
            <a:r>
              <a:rPr lang="de-DE" sz="1000" dirty="0">
                <a:latin typeface="Chalkduster"/>
                <a:cs typeface="Chalkduster"/>
              </a:rPr>
              <a:t>Kreditrückzahlung</a:t>
            </a:r>
          </a:p>
          <a:p>
            <a:pPr marL="171450" indent="-171450">
              <a:buFont typeface="Arial"/>
              <a:buChar char="•"/>
            </a:pPr>
            <a:r>
              <a:rPr lang="de-DE" sz="1000" dirty="0">
                <a:latin typeface="Chalkduster"/>
                <a:cs typeface="Chalkduster"/>
              </a:rPr>
              <a:t>Privatentnahmen, etc.</a:t>
            </a:r>
          </a:p>
        </p:txBody>
      </p:sp>
      <p:sp>
        <p:nvSpPr>
          <p:cNvPr id="15" name="Textfeld 14"/>
          <p:cNvSpPr txBox="1"/>
          <p:nvPr/>
        </p:nvSpPr>
        <p:spPr>
          <a:xfrm>
            <a:off x="115282" y="6079034"/>
            <a:ext cx="2954655" cy="707886"/>
          </a:xfrm>
          <a:prstGeom prst="rect">
            <a:avLst/>
          </a:prstGeom>
          <a:noFill/>
        </p:spPr>
        <p:txBody>
          <a:bodyPr wrap="none" rtlCol="0">
            <a:spAutoFit/>
          </a:bodyPr>
          <a:lstStyle/>
          <a:p>
            <a:r>
              <a:rPr lang="de-DE" sz="1000" dirty="0">
                <a:latin typeface="Chalkduster"/>
                <a:cs typeface="Chalkduster"/>
              </a:rPr>
              <a:t>Unternehmen: </a:t>
            </a:r>
            <a:r>
              <a:rPr lang="de-DE" sz="1000" dirty="0" err="1">
                <a:latin typeface="Chalkduster"/>
                <a:cs typeface="Chalkduster"/>
              </a:rPr>
              <a:t>Finazplanung</a:t>
            </a:r>
            <a:r>
              <a:rPr lang="de-DE" sz="1000" dirty="0">
                <a:latin typeface="Chalkduster"/>
                <a:cs typeface="Chalkduster"/>
              </a:rPr>
              <a:t>/Treasury</a:t>
            </a:r>
          </a:p>
          <a:p>
            <a:r>
              <a:rPr lang="de-DE" sz="1000" dirty="0">
                <a:latin typeface="Chalkduster"/>
                <a:cs typeface="Chalkduster"/>
              </a:rPr>
              <a:t>Staat: Budget </a:t>
            </a:r>
          </a:p>
          <a:p>
            <a:r>
              <a:rPr lang="de-DE" sz="1000" dirty="0">
                <a:latin typeface="Chalkduster"/>
                <a:cs typeface="Chalkduster"/>
              </a:rPr>
              <a:t>Privatbereich: Familienbudget</a:t>
            </a:r>
          </a:p>
          <a:p>
            <a:endParaRPr lang="de-DE" sz="1000" dirty="0">
              <a:latin typeface="Chalkduster"/>
              <a:cs typeface="Chalkduster"/>
            </a:endParaRPr>
          </a:p>
        </p:txBody>
      </p:sp>
      <p:sp>
        <p:nvSpPr>
          <p:cNvPr id="16" name="Textfeld 15"/>
          <p:cNvSpPr txBox="1"/>
          <p:nvPr/>
        </p:nvSpPr>
        <p:spPr>
          <a:xfrm>
            <a:off x="146432" y="1518716"/>
            <a:ext cx="3082895" cy="861774"/>
          </a:xfrm>
          <a:prstGeom prst="rect">
            <a:avLst/>
          </a:prstGeom>
          <a:noFill/>
        </p:spPr>
        <p:txBody>
          <a:bodyPr wrap="none" rtlCol="0">
            <a:spAutoFit/>
          </a:bodyPr>
          <a:lstStyle/>
          <a:p>
            <a:r>
              <a:rPr lang="de-DE" sz="1000" dirty="0">
                <a:latin typeface="Chalkduster"/>
                <a:cs typeface="Chalkduster"/>
              </a:rPr>
              <a:t>In die Zukunft gerichtete</a:t>
            </a:r>
          </a:p>
          <a:p>
            <a:r>
              <a:rPr lang="de-DE" sz="1000" dirty="0">
                <a:latin typeface="Chalkduster"/>
                <a:cs typeface="Chalkduster"/>
              </a:rPr>
              <a:t>Planung von Einnahmen und Ausgaben</a:t>
            </a:r>
          </a:p>
          <a:p>
            <a:endParaRPr lang="de-DE" sz="1000" dirty="0">
              <a:latin typeface="Chalkduster"/>
              <a:cs typeface="Chalkduster"/>
            </a:endParaRPr>
          </a:p>
          <a:p>
            <a:r>
              <a:rPr lang="de-DE" sz="1000" dirty="0">
                <a:latin typeface="Chalkduster"/>
                <a:cs typeface="Chalkduster"/>
              </a:rPr>
              <a:t>Ziel ist Sicherstellung der Zahlungs-</a:t>
            </a:r>
          </a:p>
          <a:p>
            <a:r>
              <a:rPr lang="de-DE" sz="1000" dirty="0">
                <a:latin typeface="Chalkduster"/>
                <a:cs typeface="Chalkduster"/>
              </a:rPr>
              <a:t>Fähigkeit (Liquidität)</a:t>
            </a:r>
          </a:p>
        </p:txBody>
      </p:sp>
      <p:cxnSp>
        <p:nvCxnSpPr>
          <p:cNvPr id="18" name="Gerade Verbindung mit Pfeil 17"/>
          <p:cNvCxnSpPr/>
          <p:nvPr/>
        </p:nvCxnSpPr>
        <p:spPr>
          <a:xfrm>
            <a:off x="418861" y="2837094"/>
            <a:ext cx="148628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Gerade Verbindung mit Pfeil 19"/>
          <p:cNvCxnSpPr/>
          <p:nvPr/>
        </p:nvCxnSpPr>
        <p:spPr>
          <a:xfrm flipH="1">
            <a:off x="189798" y="2837094"/>
            <a:ext cx="13512" cy="5944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feld 21"/>
          <p:cNvSpPr txBox="1"/>
          <p:nvPr/>
        </p:nvSpPr>
        <p:spPr>
          <a:xfrm>
            <a:off x="2026745" y="2729372"/>
            <a:ext cx="637315" cy="215444"/>
          </a:xfrm>
          <a:prstGeom prst="rect">
            <a:avLst/>
          </a:prstGeom>
          <a:noFill/>
        </p:spPr>
        <p:txBody>
          <a:bodyPr wrap="none" rtlCol="0">
            <a:spAutoFit/>
          </a:bodyPr>
          <a:lstStyle/>
          <a:p>
            <a:r>
              <a:rPr lang="de-DE" sz="800" dirty="0">
                <a:latin typeface="Chalkduster"/>
                <a:cs typeface="Chalkduster"/>
              </a:rPr>
              <a:t>Periode</a:t>
            </a:r>
          </a:p>
        </p:txBody>
      </p:sp>
      <p:sp>
        <p:nvSpPr>
          <p:cNvPr id="23" name="Textfeld 22"/>
          <p:cNvSpPr txBox="1"/>
          <p:nvPr/>
        </p:nvSpPr>
        <p:spPr>
          <a:xfrm>
            <a:off x="203310" y="2939244"/>
            <a:ext cx="1595309" cy="584776"/>
          </a:xfrm>
          <a:prstGeom prst="rect">
            <a:avLst/>
          </a:prstGeom>
          <a:noFill/>
        </p:spPr>
        <p:txBody>
          <a:bodyPr wrap="none" rtlCol="0">
            <a:spAutoFit/>
          </a:bodyPr>
          <a:lstStyle/>
          <a:p>
            <a:r>
              <a:rPr lang="de-DE" sz="800" dirty="0">
                <a:latin typeface="Chalkduster"/>
                <a:cs typeface="Chalkduster"/>
              </a:rPr>
              <a:t>Einnahme</a:t>
            </a:r>
          </a:p>
          <a:p>
            <a:pPr marL="171450" indent="-171450">
              <a:buFontTx/>
              <a:buChar char="-"/>
            </a:pPr>
            <a:r>
              <a:rPr lang="de-DE" sz="800" dirty="0">
                <a:latin typeface="Chalkduster"/>
                <a:cs typeface="Chalkduster"/>
              </a:rPr>
              <a:t>Ausgaben</a:t>
            </a:r>
          </a:p>
          <a:p>
            <a:r>
              <a:rPr lang="de-DE" sz="800" dirty="0">
                <a:latin typeface="Chalkduster"/>
                <a:cs typeface="Chalkduster"/>
              </a:rPr>
              <a:t>= Überschuss/Fehlbetrag</a:t>
            </a:r>
          </a:p>
          <a:p>
            <a:r>
              <a:rPr lang="de-DE" sz="800" dirty="0">
                <a:latin typeface="Chalkduster"/>
                <a:cs typeface="Chalkduster"/>
              </a:rPr>
              <a:t>etc.</a:t>
            </a:r>
          </a:p>
        </p:txBody>
      </p:sp>
      <p:sp>
        <p:nvSpPr>
          <p:cNvPr id="25" name="Textfeld 24"/>
          <p:cNvSpPr txBox="1"/>
          <p:nvPr/>
        </p:nvSpPr>
        <p:spPr>
          <a:xfrm>
            <a:off x="3293447" y="1210939"/>
            <a:ext cx="3355173" cy="307777"/>
          </a:xfrm>
          <a:prstGeom prst="rect">
            <a:avLst/>
          </a:prstGeom>
          <a:noFill/>
        </p:spPr>
        <p:txBody>
          <a:bodyPr wrap="none" rtlCol="0">
            <a:spAutoFit/>
          </a:bodyPr>
          <a:lstStyle/>
          <a:p>
            <a:r>
              <a:rPr lang="de-DE" sz="1400" dirty="0">
                <a:latin typeface="Chalkduster"/>
                <a:cs typeface="Chalkduster"/>
              </a:rPr>
              <a:t>L. 1.02 Unternehmer H. Albrecht</a:t>
            </a:r>
          </a:p>
        </p:txBody>
      </p:sp>
      <p:sp>
        <p:nvSpPr>
          <p:cNvPr id="26" name="Titel 1"/>
          <p:cNvSpPr txBox="1">
            <a:spLocks/>
          </p:cNvSpPr>
          <p:nvPr/>
        </p:nvSpPr>
        <p:spPr>
          <a:xfrm>
            <a:off x="2670842" y="438344"/>
            <a:ext cx="6473158" cy="601438"/>
          </a:xfrm>
          <a:prstGeom prst="rect">
            <a:avLst/>
          </a:prstGeom>
          <a:ln>
            <a:solidFill>
              <a:schemeClr val="tx1"/>
            </a:solidFill>
          </a:ln>
        </p:spPr>
        <p:txBody>
          <a:bodyPr vert="horz" lIns="91440" tIns="45720" rIns="91440" bIns="45720" rtlCol="0" anchor="ctr">
            <a:normAutofit fontScale="90000"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de-DE" sz="1000" dirty="0">
                <a:latin typeface="Chalkduster"/>
                <a:cs typeface="Chalkduster"/>
              </a:rPr>
              <a:t>Kompetenzen:</a:t>
            </a:r>
          </a:p>
          <a:p>
            <a:pPr marL="285750" indent="-285750">
              <a:buFont typeface="Arial"/>
              <a:buChar char="•"/>
            </a:pPr>
            <a:r>
              <a:rPr lang="de-DE" sz="1000" dirty="0">
                <a:latin typeface="Chalkduster"/>
                <a:cs typeface="Chalkduster"/>
              </a:rPr>
              <a:t>Einfachen Finanzplan (Privat- und Unternehmensbereich) erstellen können</a:t>
            </a:r>
          </a:p>
          <a:p>
            <a:pPr marL="285750" indent="-285750">
              <a:buFont typeface="Arial"/>
              <a:buChar char="•"/>
            </a:pPr>
            <a:r>
              <a:rPr lang="de-DE" sz="1000" dirty="0">
                <a:latin typeface="Chalkduster"/>
                <a:cs typeface="Chalkduster"/>
              </a:rPr>
              <a:t>Aktionen zum Ausgleich eines Fehlbetrages /zur Verwendung eines Überschusses vorschlagen können</a:t>
            </a:r>
          </a:p>
          <a:p>
            <a:pPr marL="285750" indent="-285750">
              <a:buFont typeface="Arial"/>
              <a:buChar char="•"/>
            </a:pPr>
            <a:r>
              <a:rPr lang="de-DE" sz="1000" dirty="0">
                <a:latin typeface="Chalkduster"/>
                <a:cs typeface="Chalkduster"/>
              </a:rPr>
              <a:t>Praktische Bedeutung von Finanzplänen einschätzen können</a:t>
            </a:r>
          </a:p>
        </p:txBody>
      </p:sp>
    </p:spTree>
    <p:extLst>
      <p:ext uri="{BB962C8B-B14F-4D97-AF65-F5344CB8AC3E}">
        <p14:creationId xmlns:p14="http://schemas.microsoft.com/office/powerpoint/2010/main" val="257160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AT" sz="2800" b="1" dirty="0"/>
              <a:t>AB __: So wenig Geld – und noch so viel Monat!?</a:t>
            </a:r>
            <a:br>
              <a:rPr lang="de-DE" sz="2800" dirty="0"/>
            </a:br>
            <a:endParaRPr lang="de-DE" sz="2800" dirty="0"/>
          </a:p>
        </p:txBody>
      </p:sp>
      <p:sp>
        <p:nvSpPr>
          <p:cNvPr id="6" name="Inhaltsplatzhalter 5"/>
          <p:cNvSpPr>
            <a:spLocks noGrp="1"/>
          </p:cNvSpPr>
          <p:nvPr>
            <p:ph sz="half" idx="1"/>
          </p:nvPr>
        </p:nvSpPr>
        <p:spPr>
          <a:xfrm>
            <a:off x="229698" y="1248038"/>
            <a:ext cx="4229142" cy="4101911"/>
          </a:xfrm>
        </p:spPr>
        <p:txBody>
          <a:bodyPr>
            <a:noAutofit/>
          </a:bodyPr>
          <a:lstStyle/>
          <a:p>
            <a:pPr marL="0" indent="0">
              <a:buNone/>
            </a:pPr>
            <a:r>
              <a:rPr lang="de-AT" sz="1100" b="1" dirty="0"/>
              <a:t>AB __: Jänner 2008: - so wenig Geld – und noch so viel Monat!?</a:t>
            </a:r>
            <a:endParaRPr lang="de-DE" sz="1100" dirty="0"/>
          </a:p>
          <a:p>
            <a:pPr marL="0" indent="0">
              <a:buNone/>
            </a:pPr>
            <a:r>
              <a:rPr lang="de-AT" sz="1100" dirty="0"/>
              <a:t> </a:t>
            </a:r>
            <a:endParaRPr lang="de-DE" sz="1100" dirty="0"/>
          </a:p>
          <a:p>
            <a:pPr marL="0" indent="0">
              <a:buNone/>
            </a:pPr>
            <a:r>
              <a:rPr lang="de-AT" sz="1100" dirty="0"/>
              <a:t>Steffi ist 15. Zu ihren Lieblingsbeschäftigungen gehören telefonieren, shoppen sowie Freunde treffen und chillen. </a:t>
            </a:r>
            <a:endParaRPr lang="de-DE" sz="1100" dirty="0"/>
          </a:p>
          <a:p>
            <a:pPr marL="0" indent="0">
              <a:buNone/>
            </a:pPr>
            <a:endParaRPr lang="de-AT" sz="1100" dirty="0"/>
          </a:p>
          <a:p>
            <a:pPr marL="0" indent="0">
              <a:buNone/>
            </a:pPr>
            <a:r>
              <a:rPr lang="de-AT" sz="1100" dirty="0"/>
              <a:t>Ihr Taschengeld beträgt 50,00 EUR pro Monat. Im Jänner und im März kommen noch rund 40,00 EUR dazu, die sie sich mit Babysitten verdient (alle 2 Monate). Wenn sie ihre Oma besucht, die 40 km entfernt wohnt, bekommt sie regelmäßig 10,00 EUR von ihr – ein Besuch pro Monat ist die Regel.</a:t>
            </a:r>
            <a:endParaRPr lang="de-DE" sz="1100" dirty="0"/>
          </a:p>
          <a:p>
            <a:pPr marL="0" indent="0">
              <a:buNone/>
            </a:pPr>
            <a:endParaRPr lang="de-AT" sz="1100" dirty="0"/>
          </a:p>
          <a:p>
            <a:pPr marL="0" indent="0">
              <a:buNone/>
            </a:pPr>
            <a:r>
              <a:rPr lang="de-AT" sz="1100" dirty="0"/>
              <a:t>Steffi ist stolze Besitzerin eines Kapitalsparbuchs mit einer Einlage von 1.000,00 EUR, das noch sechs Monate gebunden ist (sie kann also nicht jederzeit darauf zugreifen). Auf einem täglich fälligen Sparbuch (darauf kann sie jederzeit zugreifen) hat Steffi ein Guthaben in der Höhe von 70,00 EUR.</a:t>
            </a:r>
            <a:endParaRPr lang="de-DE" sz="1100" dirty="0"/>
          </a:p>
          <a:p>
            <a:pPr marL="0" indent="0">
              <a:buNone/>
            </a:pPr>
            <a:endParaRPr lang="de-AT" sz="1100" dirty="0"/>
          </a:p>
          <a:p>
            <a:pPr marL="0" indent="0">
              <a:buNone/>
            </a:pPr>
            <a:r>
              <a:rPr lang="de-AT" sz="1100" dirty="0"/>
              <a:t>Ihr Taschengeld und die restlichen Einnahmen sind immer wieder schnell weg.</a:t>
            </a:r>
            <a:endParaRPr lang="de-DE" sz="1100" dirty="0"/>
          </a:p>
          <a:p>
            <a:pPr marL="0" indent="0">
              <a:buNone/>
            </a:pPr>
            <a:endParaRPr lang="de-AT" sz="1100" dirty="0"/>
          </a:p>
          <a:p>
            <a:pPr marL="0" indent="0">
              <a:buNone/>
            </a:pPr>
            <a:r>
              <a:rPr lang="de-AT" sz="1100" dirty="0"/>
              <a:t>Für die Telefonrechnung sind 25,00 EUR pro Monat laut Vertrag fällig. Für Kosmetik und Shopping werden meistens rund 30,00 EUR pro Monat ausgegeben – Kino und weggehen stehen mit 40,00 EUR zu Buche.</a:t>
            </a:r>
          </a:p>
          <a:p>
            <a:pPr marL="0" indent="0">
              <a:buNone/>
            </a:pPr>
            <a:endParaRPr lang="de-AT" sz="1100" dirty="0"/>
          </a:p>
          <a:p>
            <a:pPr marL="0" indent="0">
              <a:buNone/>
            </a:pPr>
            <a:r>
              <a:rPr lang="de-AT" sz="1100" dirty="0"/>
              <a:t>© frö08</a:t>
            </a:r>
            <a:endParaRPr lang="de-DE" sz="1100" dirty="0"/>
          </a:p>
          <a:p>
            <a:pPr marL="0" indent="0">
              <a:buNone/>
            </a:pPr>
            <a:endParaRPr lang="de-DE" sz="1100" dirty="0"/>
          </a:p>
        </p:txBody>
      </p:sp>
      <p:sp>
        <p:nvSpPr>
          <p:cNvPr id="7" name="Inhaltsplatzhalter 6"/>
          <p:cNvSpPr>
            <a:spLocks noGrp="1"/>
          </p:cNvSpPr>
          <p:nvPr>
            <p:ph sz="half" idx="2"/>
          </p:nvPr>
        </p:nvSpPr>
        <p:spPr>
          <a:xfrm>
            <a:off x="4553619" y="1248038"/>
            <a:ext cx="4038600" cy="4238896"/>
          </a:xfrm>
        </p:spPr>
        <p:txBody>
          <a:bodyPr>
            <a:noAutofit/>
          </a:bodyPr>
          <a:lstStyle/>
          <a:p>
            <a:pPr marL="0" indent="0">
              <a:buNone/>
            </a:pPr>
            <a:r>
              <a:rPr lang="de-AT" sz="1100" b="1" dirty="0"/>
              <a:t>Arbeitsaufgaben:</a:t>
            </a:r>
            <a:endParaRPr lang="de-DE" sz="1100" dirty="0"/>
          </a:p>
          <a:p>
            <a:pPr marL="0" indent="0">
              <a:buNone/>
            </a:pPr>
            <a:r>
              <a:rPr lang="de-AT" sz="1100" dirty="0"/>
              <a:t> </a:t>
            </a:r>
            <a:endParaRPr lang="de-DE" sz="1100" dirty="0"/>
          </a:p>
          <a:p>
            <a:pPr lvl="0"/>
            <a:r>
              <a:rPr lang="de-AT" sz="1100" dirty="0"/>
              <a:t>Stellen Sie die Einnahmen und Ausgaben von Steffi für die Monate Jänner-April übersichtlich dar.</a:t>
            </a:r>
            <a:endParaRPr lang="de-DE" sz="1100" dirty="0"/>
          </a:p>
          <a:p>
            <a:pPr marL="0" indent="0">
              <a:buNone/>
            </a:pPr>
            <a:endParaRPr lang="de-DE" sz="1100" dirty="0"/>
          </a:p>
          <a:p>
            <a:pPr lvl="0"/>
            <a:r>
              <a:rPr lang="de-AT" sz="1100" dirty="0"/>
              <a:t>Hat sie in diesen Monaten mehr Einnahmen oder Ausgaben?</a:t>
            </a:r>
          </a:p>
          <a:p>
            <a:pPr marL="0" lvl="0" indent="0">
              <a:buNone/>
            </a:pPr>
            <a:endParaRPr lang="de-DE" sz="1100" dirty="0"/>
          </a:p>
          <a:p>
            <a:pPr lvl="0"/>
            <a:r>
              <a:rPr lang="de-AT" sz="1100" dirty="0"/>
              <a:t>Steffis beste Freundin hat seit einer Woche einen neuen iPod </a:t>
            </a:r>
            <a:r>
              <a:rPr lang="de-AT" sz="1100" dirty="0" err="1"/>
              <a:t>touch</a:t>
            </a:r>
            <a:r>
              <a:rPr lang="de-AT" sz="1100" dirty="0"/>
              <a:t>. Nachdem sich Steffi von den Vorzügen dieses mp3-Players überzeugen konnte, interessiert sie ihr alter iPod (Neupreis vor einem Jahr 109,00 EUR) überhaupt nicht mehr – der iPod </a:t>
            </a:r>
            <a:r>
              <a:rPr lang="de-AT" sz="1100" dirty="0" err="1"/>
              <a:t>touch</a:t>
            </a:r>
            <a:r>
              <a:rPr lang="de-AT" sz="1100" dirty="0"/>
              <a:t> um 279,00 EUR muss her!!!</a:t>
            </a:r>
            <a:endParaRPr lang="de-DE" sz="1100" dirty="0"/>
          </a:p>
          <a:p>
            <a:pPr marL="0" indent="0">
              <a:buNone/>
            </a:pPr>
            <a:endParaRPr lang="de-DE" sz="1100" dirty="0"/>
          </a:p>
          <a:p>
            <a:r>
              <a:rPr lang="de-AT" sz="1100" dirty="0"/>
              <a:t>Kann sie sich den iPod </a:t>
            </a:r>
            <a:r>
              <a:rPr lang="de-AT" sz="1100" dirty="0" err="1"/>
              <a:t>touch</a:t>
            </a:r>
            <a:r>
              <a:rPr lang="de-AT" sz="1100" dirty="0"/>
              <a:t> bei ihren finanziellen Verhältnissen sofort kaufen?</a:t>
            </a:r>
            <a:endParaRPr lang="de-DE" sz="1100" dirty="0"/>
          </a:p>
          <a:p>
            <a:pPr marL="0" indent="0">
              <a:buNone/>
            </a:pPr>
            <a:endParaRPr lang="de-DE" sz="1100" dirty="0"/>
          </a:p>
          <a:p>
            <a:pPr lvl="0"/>
            <a:r>
              <a:rPr lang="de-AT" sz="1100" dirty="0"/>
              <a:t>Welche Möglichkeiten hat sie, um sich den iPod </a:t>
            </a:r>
            <a:r>
              <a:rPr lang="de-AT" sz="1100" dirty="0" err="1"/>
              <a:t>touch</a:t>
            </a:r>
            <a:r>
              <a:rPr lang="de-AT" sz="1100" dirty="0"/>
              <a:t> in absehbarer Zeit zu kaufen?</a:t>
            </a:r>
            <a:endParaRPr lang="de-DE" sz="1100" dirty="0"/>
          </a:p>
          <a:p>
            <a:pPr marL="0" indent="0">
              <a:buNone/>
            </a:pPr>
            <a:endParaRPr lang="de-DE" sz="1100" dirty="0"/>
          </a:p>
          <a:p>
            <a:pPr lvl="0"/>
            <a:r>
              <a:rPr lang="de-AT" sz="1100" dirty="0"/>
              <a:t>Welche Maßnahmen kann sie setzen, um das Ziel rascher zu erreichen?</a:t>
            </a:r>
            <a:endParaRPr lang="de-DE" sz="1100" dirty="0"/>
          </a:p>
          <a:p>
            <a:pPr marL="0" indent="0">
              <a:buNone/>
            </a:pPr>
            <a:endParaRPr lang="de-DE" sz="1100" dirty="0"/>
          </a:p>
          <a:p>
            <a:pPr lvl="0"/>
            <a:r>
              <a:rPr lang="de-AT" sz="1100" dirty="0"/>
              <a:t>Welche Einnahmen und Ausgaben haben Unternehmen im Vergleich zu Steffi?</a:t>
            </a:r>
            <a:endParaRPr lang="de-DE" sz="1100" dirty="0"/>
          </a:p>
          <a:p>
            <a:endParaRPr lang="de-DE" sz="1100" dirty="0"/>
          </a:p>
        </p:txBody>
      </p:sp>
      <p:pic>
        <p:nvPicPr>
          <p:cNvPr id="8" name="Bild 7"/>
          <p:cNvPicPr>
            <a:picLocks noChangeAspect="1"/>
          </p:cNvPicPr>
          <p:nvPr/>
        </p:nvPicPr>
        <p:blipFill>
          <a:blip r:embed="rId2"/>
          <a:stretch>
            <a:fillRect/>
          </a:stretch>
        </p:blipFill>
        <p:spPr>
          <a:xfrm>
            <a:off x="8370185" y="462408"/>
            <a:ext cx="633230" cy="1061591"/>
          </a:xfrm>
          <a:prstGeom prst="rect">
            <a:avLst/>
          </a:prstGeom>
        </p:spPr>
      </p:pic>
    </p:spTree>
    <p:extLst>
      <p:ext uri="{BB962C8B-B14F-4D97-AF65-F5344CB8AC3E}">
        <p14:creationId xmlns:p14="http://schemas.microsoft.com/office/powerpoint/2010/main" val="177793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983C298-D808-604A-8854-9A78D8F681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66731" y="1496291"/>
            <a:ext cx="4566733" cy="3429000"/>
          </a:xfrm>
          <a:prstGeom prst="rect">
            <a:avLst/>
          </a:prstGeom>
        </p:spPr>
      </p:pic>
      <p:pic>
        <p:nvPicPr>
          <p:cNvPr id="6" name="Grafik 5">
            <a:extLst>
              <a:ext uri="{FF2B5EF4-FFF2-40B4-BE49-F238E27FC236}">
                <a16:creationId xmlns:a16="http://schemas.microsoft.com/office/drawing/2014/main" id="{C3D882B0-153C-664D-8A6C-CAA5CC6802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36" y="1496291"/>
            <a:ext cx="4566732" cy="3429000"/>
          </a:xfrm>
          <a:prstGeom prst="rect">
            <a:avLst/>
          </a:prstGeom>
        </p:spPr>
      </p:pic>
    </p:spTree>
    <p:extLst>
      <p:ext uri="{BB962C8B-B14F-4D97-AF65-F5344CB8AC3E}">
        <p14:creationId xmlns:p14="http://schemas.microsoft.com/office/powerpoint/2010/main" val="92858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a:t>Steffis Finanzplan: So wenig Geld und noch so viel Monat!</a:t>
            </a:r>
          </a:p>
        </p:txBody>
      </p:sp>
      <p:graphicFrame>
        <p:nvGraphicFramePr>
          <p:cNvPr id="3" name="Tabelle 2"/>
          <p:cNvGraphicFramePr>
            <a:graphicFrameLocks noGrp="1"/>
          </p:cNvGraphicFramePr>
          <p:nvPr>
            <p:extLst>
              <p:ext uri="{D42A27DB-BD31-4B8C-83A1-F6EECF244321}">
                <p14:modId xmlns:p14="http://schemas.microsoft.com/office/powerpoint/2010/main" val="3424551125"/>
              </p:ext>
            </p:extLst>
          </p:nvPr>
        </p:nvGraphicFramePr>
        <p:xfrm>
          <a:off x="730159" y="1495170"/>
          <a:ext cx="2799410" cy="4888675"/>
        </p:xfrm>
        <a:graphic>
          <a:graphicData uri="http://schemas.openxmlformats.org/drawingml/2006/table">
            <a:tbl>
              <a:tblPr/>
              <a:tblGrid>
                <a:gridCol w="2799410">
                  <a:extLst>
                    <a:ext uri="{9D8B030D-6E8A-4147-A177-3AD203B41FA5}">
                      <a16:colId xmlns:a16="http://schemas.microsoft.com/office/drawing/2014/main" val="20000"/>
                    </a:ext>
                  </a:extLst>
                </a:gridCol>
              </a:tblGrid>
              <a:tr h="195072">
                <a:tc>
                  <a:txBody>
                    <a:bodyPr/>
                    <a:lstStyle/>
                    <a:p>
                      <a:pPr algn="l" fontAlgn="b"/>
                      <a:r>
                        <a:rPr lang="de-DE" sz="1200" b="0" i="0" u="none" strike="noStrike" dirty="0">
                          <a:solidFill>
                            <a:srgbClr val="000000"/>
                          </a:solidFill>
                          <a:effectLst/>
                          <a:latin typeface="Calibri"/>
                        </a:rPr>
                        <a:t>Finanzplan</a:t>
                      </a:r>
                    </a:p>
                  </a:txBody>
                  <a:tcPr marL="12667" marR="12667" marT="12667" marB="0" anchor="b">
                    <a:lnL>
                      <a:noFill/>
                    </a:lnL>
                    <a:lnR>
                      <a:noFill/>
                    </a:lnR>
                    <a:lnT>
                      <a:noFill/>
                    </a:lnT>
                    <a:lnB>
                      <a:noFill/>
                    </a:lnB>
                  </a:tcPr>
                </a:tc>
                <a:extLst>
                  <a:ext uri="{0D108BD9-81ED-4DB2-BD59-A6C34878D82A}">
                    <a16:rowId xmlns:a16="http://schemas.microsoft.com/office/drawing/2014/main" val="10000"/>
                  </a:ext>
                </a:extLst>
              </a:tr>
              <a:tr h="195072">
                <a:tc>
                  <a:txBody>
                    <a:bodyPr/>
                    <a:lstStyle/>
                    <a:p>
                      <a:pPr algn="l" fontAlgn="b"/>
                      <a:endParaRPr lang="de-DE" sz="1200" b="0" i="0" u="none" strike="noStrike">
                        <a:solidFill>
                          <a:srgbClr val="000000"/>
                        </a:solidFill>
                        <a:effectLst/>
                        <a:latin typeface="Calibri"/>
                      </a:endParaRPr>
                    </a:p>
                  </a:txBody>
                  <a:tcPr marL="12667" marR="12667" marT="12667" marB="0" anchor="b">
                    <a:lnL>
                      <a:noFill/>
                    </a:lnL>
                    <a:lnR>
                      <a:noFill/>
                    </a:lnR>
                    <a:lnT>
                      <a:noFill/>
                    </a:lnT>
                    <a:lnB>
                      <a:noFill/>
                    </a:lnB>
                  </a:tcPr>
                </a:tc>
                <a:extLst>
                  <a:ext uri="{0D108BD9-81ED-4DB2-BD59-A6C34878D82A}">
                    <a16:rowId xmlns:a16="http://schemas.microsoft.com/office/drawing/2014/main" val="10001"/>
                  </a:ext>
                </a:extLst>
              </a:tr>
              <a:tr h="195072">
                <a:tc>
                  <a:txBody>
                    <a:bodyPr/>
                    <a:lstStyle/>
                    <a:p>
                      <a:pPr algn="l" fontAlgn="b"/>
                      <a:endParaRPr lang="de-DE" sz="1200" b="0" i="0" u="none" strike="noStrike">
                        <a:solidFill>
                          <a:srgbClr val="000000"/>
                        </a:solidFill>
                        <a:effectLst/>
                        <a:latin typeface="Calibri"/>
                      </a:endParaRPr>
                    </a:p>
                  </a:txBody>
                  <a:tcPr marL="12667" marR="12667" marT="12667" marB="0" anchor="b">
                    <a:lnL>
                      <a:noFill/>
                    </a:lnL>
                    <a:lnR>
                      <a:noFill/>
                    </a:lnR>
                    <a:lnT>
                      <a:noFill/>
                    </a:lnT>
                    <a:lnB>
                      <a:noFill/>
                    </a:lnB>
                  </a:tcPr>
                </a:tc>
                <a:extLst>
                  <a:ext uri="{0D108BD9-81ED-4DB2-BD59-A6C34878D82A}">
                    <a16:rowId xmlns:a16="http://schemas.microsoft.com/office/drawing/2014/main" val="10002"/>
                  </a:ext>
                </a:extLst>
              </a:tr>
              <a:tr h="195072">
                <a:tc>
                  <a:txBody>
                    <a:bodyPr/>
                    <a:lstStyle/>
                    <a:p>
                      <a:pPr algn="l" fontAlgn="b"/>
                      <a:r>
                        <a:rPr lang="de-DE" sz="1200" b="0" i="0" u="none" strike="noStrike">
                          <a:solidFill>
                            <a:srgbClr val="000000"/>
                          </a:solidFill>
                          <a:effectLst/>
                          <a:latin typeface="Calibri"/>
                        </a:rPr>
                        <a:t>Taschengeld</a:t>
                      </a:r>
                    </a:p>
                  </a:txBody>
                  <a:tcPr marL="12667" marR="12667" marT="12667" marB="0" anchor="b">
                    <a:lnL>
                      <a:noFill/>
                    </a:lnL>
                    <a:lnR>
                      <a:noFill/>
                    </a:lnR>
                    <a:lnT>
                      <a:noFill/>
                    </a:lnT>
                    <a:lnB>
                      <a:noFill/>
                    </a:lnB>
                  </a:tcPr>
                </a:tc>
                <a:extLst>
                  <a:ext uri="{0D108BD9-81ED-4DB2-BD59-A6C34878D82A}">
                    <a16:rowId xmlns:a16="http://schemas.microsoft.com/office/drawing/2014/main" val="10003"/>
                  </a:ext>
                </a:extLst>
              </a:tr>
              <a:tr h="195072">
                <a:tc>
                  <a:txBody>
                    <a:bodyPr/>
                    <a:lstStyle/>
                    <a:p>
                      <a:pPr algn="l" fontAlgn="b"/>
                      <a:r>
                        <a:rPr lang="de-DE" sz="1200" b="0" i="0" u="none" strike="noStrike">
                          <a:solidFill>
                            <a:srgbClr val="000000"/>
                          </a:solidFill>
                          <a:effectLst/>
                          <a:latin typeface="Calibri"/>
                        </a:rPr>
                        <a:t>Babysitten</a:t>
                      </a:r>
                    </a:p>
                  </a:txBody>
                  <a:tcPr marL="12667" marR="12667" marT="12667" marB="0" anchor="b">
                    <a:lnL>
                      <a:noFill/>
                    </a:lnL>
                    <a:lnR>
                      <a:noFill/>
                    </a:lnR>
                    <a:lnT>
                      <a:noFill/>
                    </a:lnT>
                    <a:lnB>
                      <a:noFill/>
                    </a:lnB>
                  </a:tcPr>
                </a:tc>
                <a:extLst>
                  <a:ext uri="{0D108BD9-81ED-4DB2-BD59-A6C34878D82A}">
                    <a16:rowId xmlns:a16="http://schemas.microsoft.com/office/drawing/2014/main" val="10004"/>
                  </a:ext>
                </a:extLst>
              </a:tr>
              <a:tr h="195072">
                <a:tc>
                  <a:txBody>
                    <a:bodyPr/>
                    <a:lstStyle/>
                    <a:p>
                      <a:pPr algn="l" fontAlgn="b"/>
                      <a:r>
                        <a:rPr lang="de-DE" sz="1200" b="0" i="0" u="none" strike="noStrike">
                          <a:solidFill>
                            <a:srgbClr val="000000"/>
                          </a:solidFill>
                          <a:effectLst/>
                          <a:latin typeface="Calibri"/>
                        </a:rPr>
                        <a:t>Oma</a:t>
                      </a:r>
                    </a:p>
                  </a:txBody>
                  <a:tcPr marL="12667" marR="12667" marT="12667" marB="0" anchor="b">
                    <a:lnL>
                      <a:noFill/>
                    </a:lnL>
                    <a:lnR>
                      <a:noFill/>
                    </a:lnR>
                    <a:lnT>
                      <a:noFill/>
                    </a:lnT>
                    <a:lnB>
                      <a:noFill/>
                    </a:lnB>
                  </a:tcPr>
                </a:tc>
                <a:extLst>
                  <a:ext uri="{0D108BD9-81ED-4DB2-BD59-A6C34878D82A}">
                    <a16:rowId xmlns:a16="http://schemas.microsoft.com/office/drawing/2014/main" val="10005"/>
                  </a:ext>
                </a:extLst>
              </a:tr>
              <a:tr h="195072">
                <a:tc>
                  <a:txBody>
                    <a:bodyPr/>
                    <a:lstStyle/>
                    <a:p>
                      <a:pPr algn="l" fontAlgn="b"/>
                      <a:endParaRPr lang="de-DE" sz="1200" b="0" i="0" u="none" strike="noStrike">
                        <a:solidFill>
                          <a:srgbClr val="000000"/>
                        </a:solidFill>
                        <a:effectLst/>
                        <a:latin typeface="Calibri"/>
                      </a:endParaRPr>
                    </a:p>
                  </a:txBody>
                  <a:tcPr marL="12667" marR="12667" marT="12667" marB="0" anchor="b">
                    <a:lnL>
                      <a:noFill/>
                    </a:lnL>
                    <a:lnR>
                      <a:noFill/>
                    </a:lnR>
                    <a:lnT>
                      <a:noFill/>
                    </a:lnT>
                    <a:lnB>
                      <a:noFill/>
                    </a:lnB>
                  </a:tcPr>
                </a:tc>
                <a:extLst>
                  <a:ext uri="{0D108BD9-81ED-4DB2-BD59-A6C34878D82A}">
                    <a16:rowId xmlns:a16="http://schemas.microsoft.com/office/drawing/2014/main" val="10006"/>
                  </a:ext>
                </a:extLst>
              </a:tr>
              <a:tr h="195072">
                <a:tc>
                  <a:txBody>
                    <a:bodyPr/>
                    <a:lstStyle/>
                    <a:p>
                      <a:pPr algn="l" fontAlgn="b"/>
                      <a:r>
                        <a:rPr lang="de-DE" sz="1200" b="1" i="0" u="none" strike="noStrike">
                          <a:solidFill>
                            <a:srgbClr val="000000"/>
                          </a:solidFill>
                          <a:effectLst/>
                          <a:latin typeface="Calibri"/>
                        </a:rPr>
                        <a:t>Einnahmen</a:t>
                      </a:r>
                    </a:p>
                  </a:txBody>
                  <a:tcPr marL="12667" marR="12667" marT="12667" marB="0" anchor="b">
                    <a:lnL>
                      <a:noFill/>
                    </a:lnL>
                    <a:lnR>
                      <a:noFill/>
                    </a:lnR>
                    <a:lnT>
                      <a:noFill/>
                    </a:lnT>
                    <a:lnB>
                      <a:noFill/>
                    </a:lnB>
                    <a:solidFill>
                      <a:srgbClr val="B7DEE8"/>
                    </a:solidFill>
                  </a:tcPr>
                </a:tc>
                <a:extLst>
                  <a:ext uri="{0D108BD9-81ED-4DB2-BD59-A6C34878D82A}">
                    <a16:rowId xmlns:a16="http://schemas.microsoft.com/office/drawing/2014/main" val="10007"/>
                  </a:ext>
                </a:extLst>
              </a:tr>
              <a:tr h="195072">
                <a:tc>
                  <a:txBody>
                    <a:bodyPr/>
                    <a:lstStyle/>
                    <a:p>
                      <a:pPr algn="l" fontAlgn="b"/>
                      <a:endParaRPr lang="de-DE" sz="1200" b="0" i="0" u="none" strike="noStrike">
                        <a:solidFill>
                          <a:srgbClr val="000000"/>
                        </a:solidFill>
                        <a:effectLst/>
                        <a:latin typeface="Calibri"/>
                      </a:endParaRPr>
                    </a:p>
                  </a:txBody>
                  <a:tcPr marL="12667" marR="12667" marT="12667" marB="0" anchor="b">
                    <a:lnL>
                      <a:noFill/>
                    </a:lnL>
                    <a:lnR>
                      <a:noFill/>
                    </a:lnR>
                    <a:lnT>
                      <a:noFill/>
                    </a:lnT>
                    <a:lnB>
                      <a:noFill/>
                    </a:lnB>
                  </a:tcPr>
                </a:tc>
                <a:extLst>
                  <a:ext uri="{0D108BD9-81ED-4DB2-BD59-A6C34878D82A}">
                    <a16:rowId xmlns:a16="http://schemas.microsoft.com/office/drawing/2014/main" val="10008"/>
                  </a:ext>
                </a:extLst>
              </a:tr>
              <a:tr h="195072">
                <a:tc>
                  <a:txBody>
                    <a:bodyPr/>
                    <a:lstStyle/>
                    <a:p>
                      <a:pPr algn="l" fontAlgn="b"/>
                      <a:r>
                        <a:rPr lang="de-DE" sz="1200" b="0" i="0" u="none" strike="noStrike" dirty="0">
                          <a:solidFill>
                            <a:srgbClr val="000000"/>
                          </a:solidFill>
                          <a:effectLst/>
                          <a:latin typeface="Calibri"/>
                        </a:rPr>
                        <a:t>- Telefonrechnung</a:t>
                      </a:r>
                    </a:p>
                  </a:txBody>
                  <a:tcPr marL="12667" marR="12667" marT="12667" marB="0" anchor="b">
                    <a:lnL>
                      <a:noFill/>
                    </a:lnL>
                    <a:lnR>
                      <a:noFill/>
                    </a:lnR>
                    <a:lnT>
                      <a:noFill/>
                    </a:lnT>
                    <a:lnB>
                      <a:noFill/>
                    </a:lnB>
                  </a:tcPr>
                </a:tc>
                <a:extLst>
                  <a:ext uri="{0D108BD9-81ED-4DB2-BD59-A6C34878D82A}">
                    <a16:rowId xmlns:a16="http://schemas.microsoft.com/office/drawing/2014/main" val="10009"/>
                  </a:ext>
                </a:extLst>
              </a:tr>
              <a:tr h="195072">
                <a:tc>
                  <a:txBody>
                    <a:bodyPr/>
                    <a:lstStyle/>
                    <a:p>
                      <a:pPr algn="l" fontAlgn="b"/>
                      <a:r>
                        <a:rPr lang="de-DE" sz="1200" b="0" i="0" u="none" strike="noStrike" dirty="0">
                          <a:solidFill>
                            <a:srgbClr val="000000"/>
                          </a:solidFill>
                          <a:effectLst/>
                          <a:latin typeface="Calibri"/>
                        </a:rPr>
                        <a:t>- Kosmetik</a:t>
                      </a:r>
                    </a:p>
                  </a:txBody>
                  <a:tcPr marL="12667" marR="12667" marT="12667" marB="0" anchor="b">
                    <a:lnL>
                      <a:noFill/>
                    </a:lnL>
                    <a:lnR>
                      <a:noFill/>
                    </a:lnR>
                    <a:lnT>
                      <a:noFill/>
                    </a:lnT>
                    <a:lnB>
                      <a:noFill/>
                    </a:lnB>
                  </a:tcPr>
                </a:tc>
                <a:extLst>
                  <a:ext uri="{0D108BD9-81ED-4DB2-BD59-A6C34878D82A}">
                    <a16:rowId xmlns:a16="http://schemas.microsoft.com/office/drawing/2014/main" val="10010"/>
                  </a:ext>
                </a:extLst>
              </a:tr>
              <a:tr h="195072">
                <a:tc>
                  <a:txBody>
                    <a:bodyPr/>
                    <a:lstStyle/>
                    <a:p>
                      <a:pPr algn="l" fontAlgn="b"/>
                      <a:r>
                        <a:rPr lang="de-DE" sz="1200" b="0" i="0" u="none" strike="noStrike" dirty="0">
                          <a:solidFill>
                            <a:srgbClr val="000000"/>
                          </a:solidFill>
                          <a:effectLst/>
                          <a:latin typeface="Calibri"/>
                        </a:rPr>
                        <a:t>- Kino, Weggehen</a:t>
                      </a:r>
                    </a:p>
                  </a:txBody>
                  <a:tcPr marL="12667" marR="12667" marT="12667" marB="0" anchor="b">
                    <a:lnL>
                      <a:noFill/>
                    </a:lnL>
                    <a:lnR>
                      <a:noFill/>
                    </a:lnR>
                    <a:lnT>
                      <a:noFill/>
                    </a:lnT>
                    <a:lnB>
                      <a:noFill/>
                    </a:lnB>
                  </a:tcPr>
                </a:tc>
                <a:extLst>
                  <a:ext uri="{0D108BD9-81ED-4DB2-BD59-A6C34878D82A}">
                    <a16:rowId xmlns:a16="http://schemas.microsoft.com/office/drawing/2014/main" val="10011"/>
                  </a:ext>
                </a:extLst>
              </a:tr>
              <a:tr h="195072">
                <a:tc>
                  <a:txBody>
                    <a:bodyPr/>
                    <a:lstStyle/>
                    <a:p>
                      <a:pPr algn="l" fontAlgn="b"/>
                      <a:endParaRPr lang="de-DE" sz="1200" b="0" i="0" u="none" strike="noStrike" dirty="0">
                        <a:solidFill>
                          <a:srgbClr val="000000"/>
                        </a:solidFill>
                        <a:effectLst/>
                        <a:latin typeface="Calibri"/>
                      </a:endParaRPr>
                    </a:p>
                  </a:txBody>
                  <a:tcPr marL="12667" marR="12667" marT="12667" marB="0" anchor="b">
                    <a:lnL>
                      <a:noFill/>
                    </a:lnL>
                    <a:lnR>
                      <a:noFill/>
                    </a:lnR>
                    <a:lnT>
                      <a:noFill/>
                    </a:lnT>
                    <a:lnB>
                      <a:noFill/>
                    </a:lnB>
                  </a:tcPr>
                </a:tc>
                <a:extLst>
                  <a:ext uri="{0D108BD9-81ED-4DB2-BD59-A6C34878D82A}">
                    <a16:rowId xmlns:a16="http://schemas.microsoft.com/office/drawing/2014/main" val="10012"/>
                  </a:ext>
                </a:extLst>
              </a:tr>
              <a:tr h="195072">
                <a:tc>
                  <a:txBody>
                    <a:bodyPr/>
                    <a:lstStyle/>
                    <a:p>
                      <a:pPr algn="l" fontAlgn="b"/>
                      <a:r>
                        <a:rPr lang="de-DE" sz="1200" b="1" i="0" u="none" strike="noStrike" dirty="0">
                          <a:solidFill>
                            <a:srgbClr val="000000"/>
                          </a:solidFill>
                          <a:effectLst/>
                          <a:latin typeface="Calibri"/>
                        </a:rPr>
                        <a:t>- Ausgaben</a:t>
                      </a:r>
                    </a:p>
                  </a:txBody>
                  <a:tcPr marL="12667" marR="12667" marT="12667" marB="0" anchor="b">
                    <a:lnL>
                      <a:noFill/>
                    </a:lnL>
                    <a:lnR>
                      <a:noFill/>
                    </a:lnR>
                    <a:lnT>
                      <a:noFill/>
                    </a:lnT>
                    <a:lnB>
                      <a:noFill/>
                    </a:lnB>
                    <a:solidFill>
                      <a:srgbClr val="B7DEE8"/>
                    </a:solidFill>
                  </a:tcPr>
                </a:tc>
                <a:extLst>
                  <a:ext uri="{0D108BD9-81ED-4DB2-BD59-A6C34878D82A}">
                    <a16:rowId xmlns:a16="http://schemas.microsoft.com/office/drawing/2014/main" val="10013"/>
                  </a:ext>
                </a:extLst>
              </a:tr>
              <a:tr h="195072">
                <a:tc>
                  <a:txBody>
                    <a:bodyPr/>
                    <a:lstStyle/>
                    <a:p>
                      <a:pPr algn="l" fontAlgn="b"/>
                      <a:endParaRPr lang="de-DE" sz="1200" b="0" i="0" u="none" strike="noStrike">
                        <a:solidFill>
                          <a:srgbClr val="000000"/>
                        </a:solidFill>
                        <a:effectLst/>
                        <a:latin typeface="Calibri"/>
                      </a:endParaRPr>
                    </a:p>
                  </a:txBody>
                  <a:tcPr marL="12667" marR="12667" marT="12667" marB="0" anchor="b">
                    <a:lnL>
                      <a:noFill/>
                    </a:lnL>
                    <a:lnR>
                      <a:noFill/>
                    </a:lnR>
                    <a:lnT>
                      <a:noFill/>
                    </a:lnT>
                    <a:lnB>
                      <a:noFill/>
                    </a:lnB>
                  </a:tcPr>
                </a:tc>
                <a:extLst>
                  <a:ext uri="{0D108BD9-81ED-4DB2-BD59-A6C34878D82A}">
                    <a16:rowId xmlns:a16="http://schemas.microsoft.com/office/drawing/2014/main" val="10014"/>
                  </a:ext>
                </a:extLst>
              </a:tr>
              <a:tr h="195072">
                <a:tc>
                  <a:txBody>
                    <a:bodyPr/>
                    <a:lstStyle/>
                    <a:p>
                      <a:pPr algn="l" fontAlgn="b"/>
                      <a:r>
                        <a:rPr lang="de-DE" sz="1200" b="1" i="0" u="none" strike="noStrike" dirty="0">
                          <a:solidFill>
                            <a:srgbClr val="000000"/>
                          </a:solidFill>
                          <a:effectLst/>
                          <a:latin typeface="Calibri"/>
                        </a:rPr>
                        <a:t>Überschuss (+)/ Fehlbetrag (-)</a:t>
                      </a:r>
                    </a:p>
                  </a:txBody>
                  <a:tcPr marL="12667" marR="12667" marT="12667" marB="0" anchor="b">
                    <a:lnL>
                      <a:noFill/>
                    </a:lnL>
                    <a:lnR>
                      <a:noFill/>
                    </a:lnR>
                    <a:lnT>
                      <a:noFill/>
                    </a:lnT>
                    <a:lnB>
                      <a:noFill/>
                    </a:lnB>
                    <a:solidFill>
                      <a:srgbClr val="B7DEE8"/>
                    </a:solidFill>
                  </a:tcPr>
                </a:tc>
                <a:extLst>
                  <a:ext uri="{0D108BD9-81ED-4DB2-BD59-A6C34878D82A}">
                    <a16:rowId xmlns:a16="http://schemas.microsoft.com/office/drawing/2014/main" val="10015"/>
                  </a:ext>
                </a:extLst>
              </a:tr>
              <a:tr h="195072">
                <a:tc>
                  <a:txBody>
                    <a:bodyPr/>
                    <a:lstStyle/>
                    <a:p>
                      <a:pPr algn="l" fontAlgn="b"/>
                      <a:endParaRPr lang="de-DE" sz="1200" b="0" i="0" u="none" strike="noStrike">
                        <a:solidFill>
                          <a:srgbClr val="000000"/>
                        </a:solidFill>
                        <a:effectLst/>
                        <a:latin typeface="Calibri"/>
                      </a:endParaRPr>
                    </a:p>
                  </a:txBody>
                  <a:tcPr marL="12667" marR="12667" marT="12667" marB="0" anchor="b">
                    <a:lnL>
                      <a:noFill/>
                    </a:lnL>
                    <a:lnR>
                      <a:noFill/>
                    </a:lnR>
                    <a:lnT>
                      <a:noFill/>
                    </a:lnT>
                    <a:lnB>
                      <a:noFill/>
                    </a:lnB>
                  </a:tcPr>
                </a:tc>
                <a:extLst>
                  <a:ext uri="{0D108BD9-81ED-4DB2-BD59-A6C34878D82A}">
                    <a16:rowId xmlns:a16="http://schemas.microsoft.com/office/drawing/2014/main" val="10016"/>
                  </a:ext>
                </a:extLst>
              </a:tr>
              <a:tr h="195072">
                <a:tc>
                  <a:txBody>
                    <a:bodyPr/>
                    <a:lstStyle/>
                    <a:p>
                      <a:pPr algn="l" fontAlgn="b"/>
                      <a:r>
                        <a:rPr lang="de-DE" sz="1200" b="0" i="0" u="none" strike="noStrike" dirty="0">
                          <a:solidFill>
                            <a:srgbClr val="000000"/>
                          </a:solidFill>
                          <a:effectLst/>
                          <a:latin typeface="Calibri"/>
                        </a:rPr>
                        <a:t>Finanzmittelbestand Vorperiode (Beginn)</a:t>
                      </a:r>
                    </a:p>
                  </a:txBody>
                  <a:tcPr marL="12667" marR="12667" marT="12667" marB="0" anchor="b">
                    <a:lnL>
                      <a:noFill/>
                    </a:lnL>
                    <a:lnR>
                      <a:noFill/>
                    </a:lnR>
                    <a:lnT>
                      <a:noFill/>
                    </a:lnT>
                    <a:lnB>
                      <a:noFill/>
                    </a:lnB>
                  </a:tcPr>
                </a:tc>
                <a:extLst>
                  <a:ext uri="{0D108BD9-81ED-4DB2-BD59-A6C34878D82A}">
                    <a16:rowId xmlns:a16="http://schemas.microsoft.com/office/drawing/2014/main" val="10017"/>
                  </a:ext>
                </a:extLst>
              </a:tr>
              <a:tr h="195072">
                <a:tc>
                  <a:txBody>
                    <a:bodyPr/>
                    <a:lstStyle/>
                    <a:p>
                      <a:pPr algn="l" fontAlgn="b"/>
                      <a:r>
                        <a:rPr lang="de-DE" sz="1200" b="0" i="0" u="none" strike="noStrike">
                          <a:solidFill>
                            <a:srgbClr val="000000"/>
                          </a:solidFill>
                          <a:effectLst/>
                          <a:latin typeface="Calibri"/>
                        </a:rPr>
                        <a:t>Finanzmittelbestand kumulativ</a:t>
                      </a:r>
                    </a:p>
                  </a:txBody>
                  <a:tcPr marL="12667" marR="12667" marT="12667" marB="0" anchor="b">
                    <a:lnL>
                      <a:noFill/>
                    </a:lnL>
                    <a:lnR>
                      <a:noFill/>
                    </a:lnR>
                    <a:lnT>
                      <a:noFill/>
                    </a:lnT>
                    <a:lnB>
                      <a:noFill/>
                    </a:lnB>
                    <a:solidFill>
                      <a:srgbClr val="B7DEE8"/>
                    </a:solidFill>
                  </a:tcPr>
                </a:tc>
                <a:extLst>
                  <a:ext uri="{0D108BD9-81ED-4DB2-BD59-A6C34878D82A}">
                    <a16:rowId xmlns:a16="http://schemas.microsoft.com/office/drawing/2014/main" val="10018"/>
                  </a:ext>
                </a:extLst>
              </a:tr>
              <a:tr h="195072">
                <a:tc>
                  <a:txBody>
                    <a:bodyPr/>
                    <a:lstStyle/>
                    <a:p>
                      <a:pPr algn="l" fontAlgn="b"/>
                      <a:endParaRPr lang="de-DE" sz="1200" b="0" i="0" u="none" strike="noStrike">
                        <a:solidFill>
                          <a:srgbClr val="000000"/>
                        </a:solidFill>
                        <a:effectLst/>
                        <a:latin typeface="Calibri"/>
                      </a:endParaRPr>
                    </a:p>
                  </a:txBody>
                  <a:tcPr marL="12667" marR="12667" marT="12667" marB="0" anchor="b">
                    <a:lnL>
                      <a:noFill/>
                    </a:lnL>
                    <a:lnR>
                      <a:noFill/>
                    </a:lnR>
                    <a:lnT>
                      <a:noFill/>
                    </a:lnT>
                    <a:lnB>
                      <a:noFill/>
                    </a:lnB>
                  </a:tcPr>
                </a:tc>
                <a:extLst>
                  <a:ext uri="{0D108BD9-81ED-4DB2-BD59-A6C34878D82A}">
                    <a16:rowId xmlns:a16="http://schemas.microsoft.com/office/drawing/2014/main" val="10019"/>
                  </a:ext>
                </a:extLst>
              </a:tr>
              <a:tr h="195072">
                <a:tc>
                  <a:txBody>
                    <a:bodyPr/>
                    <a:lstStyle/>
                    <a:p>
                      <a:pPr algn="l" fontAlgn="b"/>
                      <a:r>
                        <a:rPr lang="de-DE" sz="1200" b="0" i="0" u="none" strike="noStrike">
                          <a:solidFill>
                            <a:srgbClr val="000000"/>
                          </a:solidFill>
                          <a:effectLst/>
                          <a:latin typeface="Calibri"/>
                        </a:rPr>
                        <a:t>Aktion zum Ausgleich von Fehlbetrag</a:t>
                      </a:r>
                    </a:p>
                  </a:txBody>
                  <a:tcPr marL="12667" marR="12667" marT="12667" marB="0" anchor="b">
                    <a:lnL>
                      <a:noFill/>
                    </a:lnL>
                    <a:lnR>
                      <a:noFill/>
                    </a:lnR>
                    <a:lnT>
                      <a:noFill/>
                    </a:lnT>
                    <a:lnB>
                      <a:noFill/>
                    </a:lnB>
                    <a:solidFill>
                      <a:srgbClr val="B7DEE8"/>
                    </a:solidFill>
                  </a:tcPr>
                </a:tc>
                <a:extLst>
                  <a:ext uri="{0D108BD9-81ED-4DB2-BD59-A6C34878D82A}">
                    <a16:rowId xmlns:a16="http://schemas.microsoft.com/office/drawing/2014/main" val="10020"/>
                  </a:ext>
                </a:extLst>
              </a:tr>
              <a:tr h="195072">
                <a:tc>
                  <a:txBody>
                    <a:bodyPr/>
                    <a:lstStyle/>
                    <a:p>
                      <a:pPr algn="l" fontAlgn="b"/>
                      <a:endParaRPr lang="de-DE" sz="1200" b="0" i="0" u="none" strike="noStrike">
                        <a:solidFill>
                          <a:srgbClr val="000000"/>
                        </a:solidFill>
                        <a:effectLst/>
                        <a:latin typeface="Calibri"/>
                      </a:endParaRPr>
                    </a:p>
                  </a:txBody>
                  <a:tcPr marL="12667" marR="12667" marT="12667" marB="0" anchor="b">
                    <a:lnL>
                      <a:noFill/>
                    </a:lnL>
                    <a:lnR>
                      <a:noFill/>
                    </a:lnR>
                    <a:lnT>
                      <a:noFill/>
                    </a:lnT>
                    <a:lnB>
                      <a:noFill/>
                    </a:lnB>
                  </a:tcPr>
                </a:tc>
                <a:extLst>
                  <a:ext uri="{0D108BD9-81ED-4DB2-BD59-A6C34878D82A}">
                    <a16:rowId xmlns:a16="http://schemas.microsoft.com/office/drawing/2014/main" val="10021"/>
                  </a:ext>
                </a:extLst>
              </a:tr>
              <a:tr h="195072">
                <a:tc>
                  <a:txBody>
                    <a:bodyPr/>
                    <a:lstStyle/>
                    <a:p>
                      <a:pPr algn="l" fontAlgn="b"/>
                      <a:r>
                        <a:rPr lang="de-DE" sz="1200" b="0" i="0" u="none" strike="noStrike">
                          <a:solidFill>
                            <a:srgbClr val="000000"/>
                          </a:solidFill>
                          <a:effectLst/>
                          <a:latin typeface="Calibri"/>
                        </a:rPr>
                        <a:t>Aktion zur Verwendung vom Überschuss</a:t>
                      </a:r>
                    </a:p>
                  </a:txBody>
                  <a:tcPr marL="12667" marR="12667" marT="12667" marB="0" anchor="b">
                    <a:lnL>
                      <a:noFill/>
                    </a:lnL>
                    <a:lnR>
                      <a:noFill/>
                    </a:lnR>
                    <a:lnT>
                      <a:noFill/>
                    </a:lnT>
                    <a:lnB>
                      <a:noFill/>
                    </a:lnB>
                    <a:solidFill>
                      <a:srgbClr val="B7DEE8"/>
                    </a:solidFill>
                  </a:tcPr>
                </a:tc>
                <a:extLst>
                  <a:ext uri="{0D108BD9-81ED-4DB2-BD59-A6C34878D82A}">
                    <a16:rowId xmlns:a16="http://schemas.microsoft.com/office/drawing/2014/main" val="10022"/>
                  </a:ext>
                </a:extLst>
              </a:tr>
              <a:tr h="195072">
                <a:tc>
                  <a:txBody>
                    <a:bodyPr/>
                    <a:lstStyle/>
                    <a:p>
                      <a:pPr algn="l" fontAlgn="b"/>
                      <a:endParaRPr lang="de-DE" sz="1200" b="0" i="0" u="none" strike="noStrike">
                        <a:solidFill>
                          <a:srgbClr val="000000"/>
                        </a:solidFill>
                        <a:effectLst/>
                        <a:latin typeface="Calibri"/>
                      </a:endParaRPr>
                    </a:p>
                  </a:txBody>
                  <a:tcPr marL="12667" marR="12667" marT="12667" marB="0" anchor="b">
                    <a:lnL>
                      <a:noFill/>
                    </a:lnL>
                    <a:lnR>
                      <a:noFill/>
                    </a:lnR>
                    <a:lnT>
                      <a:noFill/>
                    </a:lnT>
                    <a:lnB>
                      <a:noFill/>
                    </a:lnB>
                  </a:tcPr>
                </a:tc>
                <a:extLst>
                  <a:ext uri="{0D108BD9-81ED-4DB2-BD59-A6C34878D82A}">
                    <a16:rowId xmlns:a16="http://schemas.microsoft.com/office/drawing/2014/main" val="10023"/>
                  </a:ext>
                </a:extLst>
              </a:tr>
              <a:tr h="195072">
                <a:tc>
                  <a:txBody>
                    <a:bodyPr/>
                    <a:lstStyle/>
                    <a:p>
                      <a:pPr algn="l" fontAlgn="b"/>
                      <a:r>
                        <a:rPr lang="de-DE" sz="1200" b="1" i="0" u="none" strike="noStrike" dirty="0">
                          <a:solidFill>
                            <a:srgbClr val="000000"/>
                          </a:solidFill>
                          <a:effectLst/>
                          <a:latin typeface="Calibri"/>
                        </a:rPr>
                        <a:t>Finanzmittelbestand Periodenende (+), (-)</a:t>
                      </a:r>
                    </a:p>
                  </a:txBody>
                  <a:tcPr marL="12667" marR="12667" marT="12667" marB="0" anchor="b">
                    <a:lnL>
                      <a:noFill/>
                    </a:lnL>
                    <a:lnR>
                      <a:noFill/>
                    </a:lnR>
                    <a:lnT>
                      <a:noFill/>
                    </a:lnT>
                    <a:lnB>
                      <a:noFill/>
                    </a:lnB>
                    <a:solidFill>
                      <a:srgbClr val="B7DEE8"/>
                    </a:solidFill>
                  </a:tcPr>
                </a:tc>
                <a:extLst>
                  <a:ext uri="{0D108BD9-81ED-4DB2-BD59-A6C34878D82A}">
                    <a16:rowId xmlns:a16="http://schemas.microsoft.com/office/drawing/2014/main" val="10024"/>
                  </a:ext>
                </a:extLst>
              </a:tr>
            </a:tbl>
          </a:graphicData>
        </a:graphic>
      </p:graphicFrame>
      <p:graphicFrame>
        <p:nvGraphicFramePr>
          <p:cNvPr id="4" name="Tabelle 3"/>
          <p:cNvGraphicFramePr>
            <a:graphicFrameLocks noGrp="1"/>
          </p:cNvGraphicFramePr>
          <p:nvPr>
            <p:extLst>
              <p:ext uri="{D42A27DB-BD31-4B8C-83A1-F6EECF244321}">
                <p14:modId xmlns:p14="http://schemas.microsoft.com/office/powerpoint/2010/main" val="4131073168"/>
              </p:ext>
            </p:extLst>
          </p:nvPr>
        </p:nvGraphicFramePr>
        <p:xfrm>
          <a:off x="3869395" y="1615196"/>
          <a:ext cx="825500" cy="4755054"/>
        </p:xfrm>
        <a:graphic>
          <a:graphicData uri="http://schemas.openxmlformats.org/drawingml/2006/table">
            <a:tbl>
              <a:tblPr/>
              <a:tblGrid>
                <a:gridCol w="825500">
                  <a:extLst>
                    <a:ext uri="{9D8B030D-6E8A-4147-A177-3AD203B41FA5}">
                      <a16:colId xmlns:a16="http://schemas.microsoft.com/office/drawing/2014/main" val="20000"/>
                    </a:ext>
                  </a:extLst>
                </a:gridCol>
              </a:tblGrid>
              <a:tr h="198238">
                <a:tc>
                  <a:txBody>
                    <a:bodyPr/>
                    <a:lstStyle/>
                    <a:p>
                      <a:pPr algn="l" fontAlgn="b"/>
                      <a:r>
                        <a:rPr lang="de-DE" sz="1200" b="0" i="0" u="none" strike="noStrike">
                          <a:solidFill>
                            <a:srgbClr val="000000"/>
                          </a:solidFill>
                          <a:effectLst/>
                          <a:latin typeface="Calibri"/>
                        </a:rPr>
                        <a:t>Jan</a:t>
                      </a:r>
                    </a:p>
                  </a:txBody>
                  <a:tcPr marL="12700" marR="12700" marT="12700" marB="0" anchor="b">
                    <a:lnL>
                      <a:noFill/>
                    </a:lnL>
                    <a:lnR>
                      <a:noFill/>
                    </a:lnR>
                    <a:lnT>
                      <a:noFill/>
                    </a:lnT>
                    <a:lnB>
                      <a:noFill/>
                    </a:lnB>
                  </a:tcPr>
                </a:tc>
                <a:extLst>
                  <a:ext uri="{0D108BD9-81ED-4DB2-BD59-A6C34878D82A}">
                    <a16:rowId xmlns:a16="http://schemas.microsoft.com/office/drawing/2014/main" val="10000"/>
                  </a:ext>
                </a:extLst>
              </a:tr>
              <a:tr h="198238">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r h="198238">
                <a:tc>
                  <a:txBody>
                    <a:bodyPr/>
                    <a:lstStyle/>
                    <a:p>
                      <a:pPr algn="r" fontAlgn="b"/>
                      <a:r>
                        <a:rPr lang="de-DE" sz="1200" b="0" i="0" u="none" strike="noStrike">
                          <a:solidFill>
                            <a:srgbClr val="000000"/>
                          </a:solidFill>
                          <a:effectLst/>
                          <a:latin typeface="Calibri"/>
                        </a:rPr>
                        <a:t>50</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54465">
                <a:tc>
                  <a:txBody>
                    <a:bodyPr/>
                    <a:lstStyle/>
                    <a:p>
                      <a:pPr algn="r" fontAlgn="b"/>
                      <a:r>
                        <a:rPr lang="de-DE" sz="1200" b="0" i="0" u="none" strike="noStrike">
                          <a:solidFill>
                            <a:srgbClr val="000000"/>
                          </a:solidFill>
                          <a:effectLst/>
                          <a:latin typeface="Calibri"/>
                        </a:rPr>
                        <a:t>40</a:t>
                      </a: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198238">
                <a:tc>
                  <a:txBody>
                    <a:bodyPr/>
                    <a:lstStyle/>
                    <a:p>
                      <a:pPr algn="r" fontAlgn="b"/>
                      <a:r>
                        <a:rPr lang="de-DE" sz="1200" b="0" i="0" u="none" strike="noStrike">
                          <a:solidFill>
                            <a:srgbClr val="000000"/>
                          </a:solidFill>
                          <a:effectLst/>
                          <a:latin typeface="Calibri"/>
                        </a:rPr>
                        <a:t>10</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198238">
                <a:tc>
                  <a:txBody>
                    <a:bodyPr/>
                    <a:lstStyle/>
                    <a:p>
                      <a:pPr algn="l" fontAlgn="b"/>
                      <a:endParaRPr lang="de-DE" sz="1200" b="0" i="0" u="none" strike="noStrike" dirty="0">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5"/>
                  </a:ext>
                </a:extLst>
              </a:tr>
              <a:tr h="198238">
                <a:tc>
                  <a:txBody>
                    <a:bodyPr/>
                    <a:lstStyle/>
                    <a:p>
                      <a:pPr algn="r" fontAlgn="b"/>
                      <a:r>
                        <a:rPr lang="de-DE" sz="1200" b="1" i="0" u="none" strike="noStrike">
                          <a:solidFill>
                            <a:srgbClr val="000000"/>
                          </a:solidFill>
                          <a:effectLst/>
                          <a:latin typeface="Calibri"/>
                        </a:rPr>
                        <a:t>100</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06"/>
                  </a:ext>
                </a:extLst>
              </a:tr>
              <a:tr h="198238">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7"/>
                  </a:ext>
                </a:extLst>
              </a:tr>
              <a:tr h="198238">
                <a:tc>
                  <a:txBody>
                    <a:bodyPr/>
                    <a:lstStyle/>
                    <a:p>
                      <a:pPr algn="r" fontAlgn="b"/>
                      <a:r>
                        <a:rPr lang="de-DE" sz="1200" b="0" i="0" u="none" strike="noStrike">
                          <a:solidFill>
                            <a:srgbClr val="000000"/>
                          </a:solidFill>
                          <a:effectLst/>
                          <a:latin typeface="Calibri"/>
                        </a:rPr>
                        <a:t>-25</a:t>
                      </a:r>
                    </a:p>
                  </a:txBody>
                  <a:tcPr marL="12700" marR="12700" marT="12700" marB="0" anchor="b">
                    <a:lnL>
                      <a:noFill/>
                    </a:lnL>
                    <a:lnR>
                      <a:noFill/>
                    </a:lnR>
                    <a:lnT>
                      <a:noFill/>
                    </a:lnT>
                    <a:lnB>
                      <a:noFill/>
                    </a:lnB>
                  </a:tcPr>
                </a:tc>
                <a:extLst>
                  <a:ext uri="{0D108BD9-81ED-4DB2-BD59-A6C34878D82A}">
                    <a16:rowId xmlns:a16="http://schemas.microsoft.com/office/drawing/2014/main" val="10008"/>
                  </a:ext>
                </a:extLst>
              </a:tr>
              <a:tr h="198238">
                <a:tc>
                  <a:txBody>
                    <a:bodyPr/>
                    <a:lstStyle/>
                    <a:p>
                      <a:pPr algn="r" fontAlgn="b"/>
                      <a:r>
                        <a:rPr lang="de-DE" sz="1200" b="0" i="0" u="none" strike="noStrike">
                          <a:solidFill>
                            <a:srgbClr val="000000"/>
                          </a:solidFill>
                          <a:effectLst/>
                          <a:latin typeface="Calibri"/>
                        </a:rPr>
                        <a:t>-30</a:t>
                      </a:r>
                    </a:p>
                  </a:txBody>
                  <a:tcPr marL="12700" marR="12700" marT="12700" marB="0" anchor="b">
                    <a:lnL>
                      <a:noFill/>
                    </a:lnL>
                    <a:lnR>
                      <a:noFill/>
                    </a:lnR>
                    <a:lnT>
                      <a:noFill/>
                    </a:lnT>
                    <a:lnB>
                      <a:noFill/>
                    </a:lnB>
                  </a:tcPr>
                </a:tc>
                <a:extLst>
                  <a:ext uri="{0D108BD9-81ED-4DB2-BD59-A6C34878D82A}">
                    <a16:rowId xmlns:a16="http://schemas.microsoft.com/office/drawing/2014/main" val="10009"/>
                  </a:ext>
                </a:extLst>
              </a:tr>
              <a:tr h="198238">
                <a:tc>
                  <a:txBody>
                    <a:bodyPr/>
                    <a:lstStyle/>
                    <a:p>
                      <a:pPr algn="r" fontAlgn="b"/>
                      <a:r>
                        <a:rPr lang="de-DE" sz="1200" b="0" i="0" u="none" strike="noStrike">
                          <a:solidFill>
                            <a:srgbClr val="000000"/>
                          </a:solidFill>
                          <a:effectLst/>
                          <a:latin typeface="Calibri"/>
                        </a:rPr>
                        <a:t>-40</a:t>
                      </a:r>
                    </a:p>
                  </a:txBody>
                  <a:tcPr marL="12700" marR="12700" marT="12700" marB="0" anchor="b">
                    <a:lnL>
                      <a:noFill/>
                    </a:lnL>
                    <a:lnR>
                      <a:noFill/>
                    </a:lnR>
                    <a:lnT>
                      <a:noFill/>
                    </a:lnT>
                    <a:lnB>
                      <a:noFill/>
                    </a:lnB>
                  </a:tcPr>
                </a:tc>
                <a:extLst>
                  <a:ext uri="{0D108BD9-81ED-4DB2-BD59-A6C34878D82A}">
                    <a16:rowId xmlns:a16="http://schemas.microsoft.com/office/drawing/2014/main" val="10010"/>
                  </a:ext>
                </a:extLst>
              </a:tr>
              <a:tr h="198238">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1"/>
                  </a:ext>
                </a:extLst>
              </a:tr>
              <a:tr h="198238">
                <a:tc>
                  <a:txBody>
                    <a:bodyPr/>
                    <a:lstStyle/>
                    <a:p>
                      <a:pPr algn="r" fontAlgn="b"/>
                      <a:r>
                        <a:rPr lang="de-DE" sz="1200" b="1" i="0" u="none" strike="noStrike">
                          <a:solidFill>
                            <a:srgbClr val="000000"/>
                          </a:solidFill>
                          <a:effectLst/>
                          <a:latin typeface="Calibri"/>
                        </a:rPr>
                        <a:t>-95</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12"/>
                  </a:ext>
                </a:extLst>
              </a:tr>
              <a:tr h="198238">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3"/>
                  </a:ext>
                </a:extLst>
              </a:tr>
              <a:tr h="198238">
                <a:tc>
                  <a:txBody>
                    <a:bodyPr/>
                    <a:lstStyle/>
                    <a:p>
                      <a:pPr algn="r" fontAlgn="b"/>
                      <a:r>
                        <a:rPr lang="de-DE" sz="1200" b="1" i="0" u="none" strike="noStrike">
                          <a:solidFill>
                            <a:srgbClr val="000000"/>
                          </a:solidFill>
                          <a:effectLst/>
                          <a:latin typeface="Calibri"/>
                        </a:rPr>
                        <a:t>5</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14"/>
                  </a:ext>
                </a:extLst>
              </a:tr>
              <a:tr h="198238">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5"/>
                  </a:ext>
                </a:extLst>
              </a:tr>
              <a:tr h="198238">
                <a:tc>
                  <a:txBody>
                    <a:bodyPr/>
                    <a:lstStyle/>
                    <a:p>
                      <a:pPr algn="r" fontAlgn="b"/>
                      <a:r>
                        <a:rPr lang="de-DE" sz="1200" b="0" i="0" u="none" strike="noStrike">
                          <a:solidFill>
                            <a:srgbClr val="000000"/>
                          </a:solidFill>
                          <a:effectLst/>
                          <a:latin typeface="Calibri"/>
                        </a:rPr>
                        <a:t>70</a:t>
                      </a:r>
                    </a:p>
                  </a:txBody>
                  <a:tcPr marL="12700" marR="12700" marT="12700" marB="0" anchor="b">
                    <a:lnL>
                      <a:noFill/>
                    </a:lnL>
                    <a:lnR>
                      <a:noFill/>
                    </a:lnR>
                    <a:lnT>
                      <a:noFill/>
                    </a:lnT>
                    <a:lnB>
                      <a:noFill/>
                    </a:lnB>
                  </a:tcPr>
                </a:tc>
                <a:extLst>
                  <a:ext uri="{0D108BD9-81ED-4DB2-BD59-A6C34878D82A}">
                    <a16:rowId xmlns:a16="http://schemas.microsoft.com/office/drawing/2014/main" val="10016"/>
                  </a:ext>
                </a:extLst>
              </a:tr>
              <a:tr h="198238">
                <a:tc>
                  <a:txBody>
                    <a:bodyPr/>
                    <a:lstStyle/>
                    <a:p>
                      <a:pPr algn="r" fontAlgn="b"/>
                      <a:r>
                        <a:rPr lang="de-DE" sz="1200" b="0" i="0" u="none" strike="noStrike">
                          <a:solidFill>
                            <a:srgbClr val="000000"/>
                          </a:solidFill>
                          <a:effectLst/>
                          <a:latin typeface="Calibri"/>
                        </a:rPr>
                        <a:t>75</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17"/>
                  </a:ext>
                </a:extLst>
              </a:tr>
              <a:tr h="198238">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8"/>
                  </a:ext>
                </a:extLst>
              </a:tr>
              <a:tr h="198238">
                <a:tc>
                  <a:txBody>
                    <a:bodyPr/>
                    <a:lstStyle/>
                    <a:p>
                      <a:pPr algn="r" fontAlgn="b"/>
                      <a:r>
                        <a:rPr lang="de-DE" sz="1200" b="0" i="0" u="none" strike="noStrike">
                          <a:solidFill>
                            <a:srgbClr val="000000"/>
                          </a:solidFill>
                          <a:effectLst/>
                          <a:latin typeface="Calibri"/>
                        </a:rPr>
                        <a:t>0</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19"/>
                  </a:ext>
                </a:extLst>
              </a:tr>
              <a:tr h="198238">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20"/>
                  </a:ext>
                </a:extLst>
              </a:tr>
              <a:tr h="198238">
                <a:tc>
                  <a:txBody>
                    <a:bodyPr/>
                    <a:lstStyle/>
                    <a:p>
                      <a:pPr algn="r" fontAlgn="b"/>
                      <a:r>
                        <a:rPr lang="de-DE" sz="1200" b="0" i="0" u="none" strike="noStrike">
                          <a:solidFill>
                            <a:srgbClr val="000000"/>
                          </a:solidFill>
                          <a:effectLst/>
                          <a:latin typeface="Calibri"/>
                        </a:rPr>
                        <a:t>0</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21"/>
                  </a:ext>
                </a:extLst>
              </a:tr>
              <a:tr h="198238">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22"/>
                  </a:ext>
                </a:extLst>
              </a:tr>
              <a:tr h="198238">
                <a:tc>
                  <a:txBody>
                    <a:bodyPr/>
                    <a:lstStyle/>
                    <a:p>
                      <a:pPr algn="r" fontAlgn="b"/>
                      <a:r>
                        <a:rPr lang="de-DE" sz="1200" b="1" i="0" u="none" strike="noStrike" dirty="0">
                          <a:solidFill>
                            <a:srgbClr val="000000"/>
                          </a:solidFill>
                          <a:effectLst/>
                          <a:latin typeface="Calibri"/>
                        </a:rPr>
                        <a:t>75</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23"/>
                  </a:ext>
                </a:extLst>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2468350264"/>
              </p:ext>
            </p:extLst>
          </p:nvPr>
        </p:nvGraphicFramePr>
        <p:xfrm>
          <a:off x="4959033" y="1615196"/>
          <a:ext cx="825500" cy="4693920"/>
        </p:xfrm>
        <a:graphic>
          <a:graphicData uri="http://schemas.openxmlformats.org/drawingml/2006/table">
            <a:tbl>
              <a:tblPr/>
              <a:tblGrid>
                <a:gridCol w="825500">
                  <a:extLst>
                    <a:ext uri="{9D8B030D-6E8A-4147-A177-3AD203B41FA5}">
                      <a16:colId xmlns:a16="http://schemas.microsoft.com/office/drawing/2014/main" val="20000"/>
                    </a:ext>
                  </a:extLst>
                </a:gridCol>
              </a:tblGrid>
              <a:tr h="190500">
                <a:tc>
                  <a:txBody>
                    <a:bodyPr/>
                    <a:lstStyle/>
                    <a:p>
                      <a:pPr algn="l" fontAlgn="b"/>
                      <a:r>
                        <a:rPr lang="de-DE" sz="1200" b="0" i="0" u="none" strike="noStrike">
                          <a:solidFill>
                            <a:srgbClr val="000000"/>
                          </a:solidFill>
                          <a:effectLst/>
                          <a:latin typeface="Calibri"/>
                        </a:rPr>
                        <a:t>Feb</a:t>
                      </a:r>
                    </a:p>
                  </a:txBody>
                  <a:tcPr marL="12700" marR="12700" marT="12700" marB="0" anchor="b">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endParaRPr lang="de-DE" sz="1200" b="0" i="0" u="none" strike="noStrike" dirty="0">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r h="190500">
                <a:tc>
                  <a:txBody>
                    <a:bodyPr/>
                    <a:lstStyle/>
                    <a:p>
                      <a:pPr algn="r" fontAlgn="b"/>
                      <a:r>
                        <a:rPr lang="de-DE" sz="1200" b="0" i="0" u="none" strike="noStrike">
                          <a:solidFill>
                            <a:srgbClr val="000000"/>
                          </a:solidFill>
                          <a:effectLst/>
                          <a:latin typeface="Calibri"/>
                        </a:rPr>
                        <a:t>50</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r" fontAlgn="b"/>
                      <a:r>
                        <a:rPr lang="de-DE" sz="1200" b="0" i="0" u="none" strike="noStrike">
                          <a:solidFill>
                            <a:srgbClr val="000000"/>
                          </a:solidFill>
                          <a:effectLst/>
                          <a:latin typeface="Calibri"/>
                        </a:rPr>
                        <a:t>10</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r" fontAlgn="b"/>
                      <a:r>
                        <a:rPr lang="de-DE" sz="1200" b="1" i="0" u="none" strike="noStrike" dirty="0">
                          <a:solidFill>
                            <a:srgbClr val="000000"/>
                          </a:solidFill>
                          <a:effectLst/>
                          <a:latin typeface="Calibri"/>
                        </a:rPr>
                        <a:t>60</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06"/>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7"/>
                  </a:ext>
                </a:extLst>
              </a:tr>
              <a:tr h="190500">
                <a:tc>
                  <a:txBody>
                    <a:bodyPr/>
                    <a:lstStyle/>
                    <a:p>
                      <a:pPr algn="r" fontAlgn="b"/>
                      <a:r>
                        <a:rPr lang="de-DE" sz="1200" b="0" i="0" u="none" strike="noStrike">
                          <a:solidFill>
                            <a:srgbClr val="000000"/>
                          </a:solidFill>
                          <a:effectLst/>
                          <a:latin typeface="Calibri"/>
                        </a:rPr>
                        <a:t>-25</a:t>
                      </a:r>
                    </a:p>
                  </a:txBody>
                  <a:tcPr marL="12700" marR="12700" marT="12700" marB="0" anchor="b">
                    <a:lnL>
                      <a:noFill/>
                    </a:lnL>
                    <a:lnR>
                      <a:noFill/>
                    </a:lnR>
                    <a:lnT>
                      <a:noFill/>
                    </a:lnT>
                    <a:lnB>
                      <a:noFill/>
                    </a:lnB>
                  </a:tcPr>
                </a:tc>
                <a:extLst>
                  <a:ext uri="{0D108BD9-81ED-4DB2-BD59-A6C34878D82A}">
                    <a16:rowId xmlns:a16="http://schemas.microsoft.com/office/drawing/2014/main" val="10008"/>
                  </a:ext>
                </a:extLst>
              </a:tr>
              <a:tr h="190500">
                <a:tc>
                  <a:txBody>
                    <a:bodyPr/>
                    <a:lstStyle/>
                    <a:p>
                      <a:pPr algn="r" fontAlgn="b"/>
                      <a:r>
                        <a:rPr lang="de-DE" sz="1200" b="0" i="0" u="none" strike="noStrike">
                          <a:solidFill>
                            <a:srgbClr val="000000"/>
                          </a:solidFill>
                          <a:effectLst/>
                          <a:latin typeface="Calibri"/>
                        </a:rPr>
                        <a:t>-30</a:t>
                      </a:r>
                    </a:p>
                  </a:txBody>
                  <a:tcPr marL="12700" marR="12700" marT="12700" marB="0" anchor="b">
                    <a:lnL>
                      <a:noFill/>
                    </a:lnL>
                    <a:lnR>
                      <a:noFill/>
                    </a:lnR>
                    <a:lnT>
                      <a:noFill/>
                    </a:lnT>
                    <a:lnB>
                      <a:noFill/>
                    </a:lnB>
                  </a:tcPr>
                </a:tc>
                <a:extLst>
                  <a:ext uri="{0D108BD9-81ED-4DB2-BD59-A6C34878D82A}">
                    <a16:rowId xmlns:a16="http://schemas.microsoft.com/office/drawing/2014/main" val="10009"/>
                  </a:ext>
                </a:extLst>
              </a:tr>
              <a:tr h="190500">
                <a:tc>
                  <a:txBody>
                    <a:bodyPr/>
                    <a:lstStyle/>
                    <a:p>
                      <a:pPr algn="r" fontAlgn="b"/>
                      <a:r>
                        <a:rPr lang="de-DE" sz="1200" b="0" i="0" u="none" strike="noStrike">
                          <a:solidFill>
                            <a:srgbClr val="000000"/>
                          </a:solidFill>
                          <a:effectLst/>
                          <a:latin typeface="Calibri"/>
                        </a:rPr>
                        <a:t>-40</a:t>
                      </a:r>
                    </a:p>
                  </a:txBody>
                  <a:tcPr marL="12700" marR="12700" marT="12700" marB="0" anchor="b">
                    <a:lnL>
                      <a:noFill/>
                    </a:lnL>
                    <a:lnR>
                      <a:noFill/>
                    </a:lnR>
                    <a:lnT>
                      <a:noFill/>
                    </a:lnT>
                    <a:lnB>
                      <a:noFill/>
                    </a:lnB>
                  </a:tcPr>
                </a:tc>
                <a:extLst>
                  <a:ext uri="{0D108BD9-81ED-4DB2-BD59-A6C34878D82A}">
                    <a16:rowId xmlns:a16="http://schemas.microsoft.com/office/drawing/2014/main" val="10010"/>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1"/>
                  </a:ext>
                </a:extLst>
              </a:tr>
              <a:tr h="190500">
                <a:tc>
                  <a:txBody>
                    <a:bodyPr/>
                    <a:lstStyle/>
                    <a:p>
                      <a:pPr algn="r" fontAlgn="b"/>
                      <a:r>
                        <a:rPr lang="de-DE" sz="1200" b="1" i="0" u="none" strike="noStrike">
                          <a:solidFill>
                            <a:srgbClr val="000000"/>
                          </a:solidFill>
                          <a:effectLst/>
                          <a:latin typeface="Calibri"/>
                        </a:rPr>
                        <a:t>-95</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12"/>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3"/>
                  </a:ext>
                </a:extLst>
              </a:tr>
              <a:tr h="190500">
                <a:tc>
                  <a:txBody>
                    <a:bodyPr/>
                    <a:lstStyle/>
                    <a:p>
                      <a:pPr algn="r" fontAlgn="b"/>
                      <a:r>
                        <a:rPr lang="de-DE" sz="1200" b="1" i="0" u="none" strike="noStrike" dirty="0">
                          <a:solidFill>
                            <a:srgbClr val="FF0000"/>
                          </a:solidFill>
                          <a:effectLst/>
                          <a:latin typeface="Calibri"/>
                        </a:rPr>
                        <a:t>-35</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14"/>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5"/>
                  </a:ext>
                </a:extLst>
              </a:tr>
              <a:tr h="190500">
                <a:tc>
                  <a:txBody>
                    <a:bodyPr/>
                    <a:lstStyle/>
                    <a:p>
                      <a:pPr algn="r" fontAlgn="b"/>
                      <a:r>
                        <a:rPr lang="de-DE" sz="1200" b="0" i="0" u="none" strike="noStrike">
                          <a:solidFill>
                            <a:srgbClr val="000000"/>
                          </a:solidFill>
                          <a:effectLst/>
                          <a:latin typeface="Calibri"/>
                        </a:rPr>
                        <a:t>75</a:t>
                      </a:r>
                    </a:p>
                  </a:txBody>
                  <a:tcPr marL="12700" marR="12700" marT="12700" marB="0" anchor="b">
                    <a:lnL>
                      <a:noFill/>
                    </a:lnL>
                    <a:lnR>
                      <a:noFill/>
                    </a:lnR>
                    <a:lnT>
                      <a:noFill/>
                    </a:lnT>
                    <a:lnB>
                      <a:noFill/>
                    </a:lnB>
                  </a:tcPr>
                </a:tc>
                <a:extLst>
                  <a:ext uri="{0D108BD9-81ED-4DB2-BD59-A6C34878D82A}">
                    <a16:rowId xmlns:a16="http://schemas.microsoft.com/office/drawing/2014/main" val="10016"/>
                  </a:ext>
                </a:extLst>
              </a:tr>
              <a:tr h="190500">
                <a:tc>
                  <a:txBody>
                    <a:bodyPr/>
                    <a:lstStyle/>
                    <a:p>
                      <a:pPr algn="r" fontAlgn="b"/>
                      <a:r>
                        <a:rPr lang="de-DE" sz="1200" b="0" i="0" u="none" strike="noStrike">
                          <a:solidFill>
                            <a:srgbClr val="000000"/>
                          </a:solidFill>
                          <a:effectLst/>
                          <a:latin typeface="Calibri"/>
                        </a:rPr>
                        <a:t>40</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17"/>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8"/>
                  </a:ext>
                </a:extLst>
              </a:tr>
              <a:tr h="190500">
                <a:tc>
                  <a:txBody>
                    <a:bodyPr/>
                    <a:lstStyle/>
                    <a:p>
                      <a:pPr algn="r" fontAlgn="b"/>
                      <a:r>
                        <a:rPr lang="de-DE" sz="1200" b="0" i="0" u="none" strike="noStrike">
                          <a:solidFill>
                            <a:srgbClr val="000000"/>
                          </a:solidFill>
                          <a:effectLst/>
                          <a:latin typeface="Calibri"/>
                        </a:rPr>
                        <a:t>0</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19"/>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20"/>
                  </a:ext>
                </a:extLst>
              </a:tr>
              <a:tr h="190500">
                <a:tc>
                  <a:txBody>
                    <a:bodyPr/>
                    <a:lstStyle/>
                    <a:p>
                      <a:pPr algn="r" fontAlgn="b"/>
                      <a:r>
                        <a:rPr lang="de-DE" sz="1200" b="0" i="0" u="none" strike="noStrike">
                          <a:solidFill>
                            <a:srgbClr val="000000"/>
                          </a:solidFill>
                          <a:effectLst/>
                          <a:latin typeface="Calibri"/>
                        </a:rPr>
                        <a:t>0</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21"/>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22"/>
                  </a:ext>
                </a:extLst>
              </a:tr>
              <a:tr h="190500">
                <a:tc>
                  <a:txBody>
                    <a:bodyPr/>
                    <a:lstStyle/>
                    <a:p>
                      <a:pPr algn="r" fontAlgn="b"/>
                      <a:r>
                        <a:rPr lang="de-DE" sz="1200" b="1" i="0" u="none" strike="noStrike" dirty="0">
                          <a:solidFill>
                            <a:srgbClr val="000000"/>
                          </a:solidFill>
                          <a:effectLst/>
                          <a:latin typeface="Calibri"/>
                        </a:rPr>
                        <a:t>40</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23"/>
                  </a:ext>
                </a:extLst>
              </a:tr>
            </a:tbl>
          </a:graphicData>
        </a:graphic>
      </p:graphicFrame>
      <p:sp>
        <p:nvSpPr>
          <p:cNvPr id="6" name="Rechteck 5">
            <a:extLst>
              <a:ext uri="{FF2B5EF4-FFF2-40B4-BE49-F238E27FC236}">
                <a16:creationId xmlns:a16="http://schemas.microsoft.com/office/drawing/2014/main" id="{18074D91-D11A-204A-AAE3-87A158AF2665}"/>
              </a:ext>
            </a:extLst>
          </p:cNvPr>
          <p:cNvSpPr/>
          <p:nvPr/>
        </p:nvSpPr>
        <p:spPr>
          <a:xfrm>
            <a:off x="457200" y="4714504"/>
            <a:ext cx="5513159" cy="1760537"/>
          </a:xfrm>
          <a:prstGeom prst="rect">
            <a:avLst/>
          </a:prstGeom>
          <a:ln w="26424"/>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1725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a:t>Steffis Finanzplan: So wenig Geld und noch so viel Monat!</a:t>
            </a:r>
          </a:p>
        </p:txBody>
      </p:sp>
      <p:graphicFrame>
        <p:nvGraphicFramePr>
          <p:cNvPr id="3" name="Tabelle 2"/>
          <p:cNvGraphicFramePr>
            <a:graphicFrameLocks noGrp="1"/>
          </p:cNvGraphicFramePr>
          <p:nvPr/>
        </p:nvGraphicFramePr>
        <p:xfrm>
          <a:off x="730159" y="1495170"/>
          <a:ext cx="2799410" cy="4888675"/>
        </p:xfrm>
        <a:graphic>
          <a:graphicData uri="http://schemas.openxmlformats.org/drawingml/2006/table">
            <a:tbl>
              <a:tblPr/>
              <a:tblGrid>
                <a:gridCol w="2799410">
                  <a:extLst>
                    <a:ext uri="{9D8B030D-6E8A-4147-A177-3AD203B41FA5}">
                      <a16:colId xmlns:a16="http://schemas.microsoft.com/office/drawing/2014/main" val="20000"/>
                    </a:ext>
                  </a:extLst>
                </a:gridCol>
              </a:tblGrid>
              <a:tr h="195072">
                <a:tc>
                  <a:txBody>
                    <a:bodyPr/>
                    <a:lstStyle/>
                    <a:p>
                      <a:pPr algn="l" fontAlgn="b"/>
                      <a:r>
                        <a:rPr lang="de-DE" sz="1200" b="0" i="0" u="none" strike="noStrike" dirty="0">
                          <a:solidFill>
                            <a:srgbClr val="000000"/>
                          </a:solidFill>
                          <a:effectLst/>
                          <a:latin typeface="Calibri"/>
                        </a:rPr>
                        <a:t>Finanzplan</a:t>
                      </a:r>
                    </a:p>
                  </a:txBody>
                  <a:tcPr marL="12667" marR="12667" marT="12667" marB="0" anchor="b">
                    <a:lnL>
                      <a:noFill/>
                    </a:lnL>
                    <a:lnR>
                      <a:noFill/>
                    </a:lnR>
                    <a:lnT>
                      <a:noFill/>
                    </a:lnT>
                    <a:lnB>
                      <a:noFill/>
                    </a:lnB>
                  </a:tcPr>
                </a:tc>
                <a:extLst>
                  <a:ext uri="{0D108BD9-81ED-4DB2-BD59-A6C34878D82A}">
                    <a16:rowId xmlns:a16="http://schemas.microsoft.com/office/drawing/2014/main" val="10000"/>
                  </a:ext>
                </a:extLst>
              </a:tr>
              <a:tr h="195072">
                <a:tc>
                  <a:txBody>
                    <a:bodyPr/>
                    <a:lstStyle/>
                    <a:p>
                      <a:pPr algn="l" fontAlgn="b"/>
                      <a:endParaRPr lang="de-DE" sz="1200" b="0" i="0" u="none" strike="noStrike">
                        <a:solidFill>
                          <a:srgbClr val="000000"/>
                        </a:solidFill>
                        <a:effectLst/>
                        <a:latin typeface="Calibri"/>
                      </a:endParaRPr>
                    </a:p>
                  </a:txBody>
                  <a:tcPr marL="12667" marR="12667" marT="12667" marB="0" anchor="b">
                    <a:lnL>
                      <a:noFill/>
                    </a:lnL>
                    <a:lnR>
                      <a:noFill/>
                    </a:lnR>
                    <a:lnT>
                      <a:noFill/>
                    </a:lnT>
                    <a:lnB>
                      <a:noFill/>
                    </a:lnB>
                  </a:tcPr>
                </a:tc>
                <a:extLst>
                  <a:ext uri="{0D108BD9-81ED-4DB2-BD59-A6C34878D82A}">
                    <a16:rowId xmlns:a16="http://schemas.microsoft.com/office/drawing/2014/main" val="10001"/>
                  </a:ext>
                </a:extLst>
              </a:tr>
              <a:tr h="195072">
                <a:tc>
                  <a:txBody>
                    <a:bodyPr/>
                    <a:lstStyle/>
                    <a:p>
                      <a:pPr algn="l" fontAlgn="b"/>
                      <a:endParaRPr lang="de-DE" sz="1200" b="0" i="0" u="none" strike="noStrike">
                        <a:solidFill>
                          <a:srgbClr val="000000"/>
                        </a:solidFill>
                        <a:effectLst/>
                        <a:latin typeface="Calibri"/>
                      </a:endParaRPr>
                    </a:p>
                  </a:txBody>
                  <a:tcPr marL="12667" marR="12667" marT="12667" marB="0" anchor="b">
                    <a:lnL>
                      <a:noFill/>
                    </a:lnL>
                    <a:lnR>
                      <a:noFill/>
                    </a:lnR>
                    <a:lnT>
                      <a:noFill/>
                    </a:lnT>
                    <a:lnB>
                      <a:noFill/>
                    </a:lnB>
                  </a:tcPr>
                </a:tc>
                <a:extLst>
                  <a:ext uri="{0D108BD9-81ED-4DB2-BD59-A6C34878D82A}">
                    <a16:rowId xmlns:a16="http://schemas.microsoft.com/office/drawing/2014/main" val="10002"/>
                  </a:ext>
                </a:extLst>
              </a:tr>
              <a:tr h="195072">
                <a:tc>
                  <a:txBody>
                    <a:bodyPr/>
                    <a:lstStyle/>
                    <a:p>
                      <a:pPr algn="l" fontAlgn="b"/>
                      <a:r>
                        <a:rPr lang="de-DE" sz="1200" b="0" i="0" u="none" strike="noStrike">
                          <a:solidFill>
                            <a:srgbClr val="000000"/>
                          </a:solidFill>
                          <a:effectLst/>
                          <a:latin typeface="Calibri"/>
                        </a:rPr>
                        <a:t>Taschengeld</a:t>
                      </a:r>
                    </a:p>
                  </a:txBody>
                  <a:tcPr marL="12667" marR="12667" marT="12667" marB="0" anchor="b">
                    <a:lnL>
                      <a:noFill/>
                    </a:lnL>
                    <a:lnR>
                      <a:noFill/>
                    </a:lnR>
                    <a:lnT>
                      <a:noFill/>
                    </a:lnT>
                    <a:lnB>
                      <a:noFill/>
                    </a:lnB>
                  </a:tcPr>
                </a:tc>
                <a:extLst>
                  <a:ext uri="{0D108BD9-81ED-4DB2-BD59-A6C34878D82A}">
                    <a16:rowId xmlns:a16="http://schemas.microsoft.com/office/drawing/2014/main" val="10003"/>
                  </a:ext>
                </a:extLst>
              </a:tr>
              <a:tr h="195072">
                <a:tc>
                  <a:txBody>
                    <a:bodyPr/>
                    <a:lstStyle/>
                    <a:p>
                      <a:pPr algn="l" fontAlgn="b"/>
                      <a:r>
                        <a:rPr lang="de-DE" sz="1200" b="0" i="0" u="none" strike="noStrike">
                          <a:solidFill>
                            <a:srgbClr val="000000"/>
                          </a:solidFill>
                          <a:effectLst/>
                          <a:latin typeface="Calibri"/>
                        </a:rPr>
                        <a:t>Babysitten</a:t>
                      </a:r>
                    </a:p>
                  </a:txBody>
                  <a:tcPr marL="12667" marR="12667" marT="12667" marB="0" anchor="b">
                    <a:lnL>
                      <a:noFill/>
                    </a:lnL>
                    <a:lnR>
                      <a:noFill/>
                    </a:lnR>
                    <a:lnT>
                      <a:noFill/>
                    </a:lnT>
                    <a:lnB>
                      <a:noFill/>
                    </a:lnB>
                  </a:tcPr>
                </a:tc>
                <a:extLst>
                  <a:ext uri="{0D108BD9-81ED-4DB2-BD59-A6C34878D82A}">
                    <a16:rowId xmlns:a16="http://schemas.microsoft.com/office/drawing/2014/main" val="10004"/>
                  </a:ext>
                </a:extLst>
              </a:tr>
              <a:tr h="195072">
                <a:tc>
                  <a:txBody>
                    <a:bodyPr/>
                    <a:lstStyle/>
                    <a:p>
                      <a:pPr algn="l" fontAlgn="b"/>
                      <a:r>
                        <a:rPr lang="de-DE" sz="1200" b="0" i="0" u="none" strike="noStrike">
                          <a:solidFill>
                            <a:srgbClr val="000000"/>
                          </a:solidFill>
                          <a:effectLst/>
                          <a:latin typeface="Calibri"/>
                        </a:rPr>
                        <a:t>Oma</a:t>
                      </a:r>
                    </a:p>
                  </a:txBody>
                  <a:tcPr marL="12667" marR="12667" marT="12667" marB="0" anchor="b">
                    <a:lnL>
                      <a:noFill/>
                    </a:lnL>
                    <a:lnR>
                      <a:noFill/>
                    </a:lnR>
                    <a:lnT>
                      <a:noFill/>
                    </a:lnT>
                    <a:lnB>
                      <a:noFill/>
                    </a:lnB>
                  </a:tcPr>
                </a:tc>
                <a:extLst>
                  <a:ext uri="{0D108BD9-81ED-4DB2-BD59-A6C34878D82A}">
                    <a16:rowId xmlns:a16="http://schemas.microsoft.com/office/drawing/2014/main" val="10005"/>
                  </a:ext>
                </a:extLst>
              </a:tr>
              <a:tr h="195072">
                <a:tc>
                  <a:txBody>
                    <a:bodyPr/>
                    <a:lstStyle/>
                    <a:p>
                      <a:pPr algn="l" fontAlgn="b"/>
                      <a:endParaRPr lang="de-DE" sz="1200" b="0" i="0" u="none" strike="noStrike">
                        <a:solidFill>
                          <a:srgbClr val="000000"/>
                        </a:solidFill>
                        <a:effectLst/>
                        <a:latin typeface="Calibri"/>
                      </a:endParaRPr>
                    </a:p>
                  </a:txBody>
                  <a:tcPr marL="12667" marR="12667" marT="12667" marB="0" anchor="b">
                    <a:lnL>
                      <a:noFill/>
                    </a:lnL>
                    <a:lnR>
                      <a:noFill/>
                    </a:lnR>
                    <a:lnT>
                      <a:noFill/>
                    </a:lnT>
                    <a:lnB>
                      <a:noFill/>
                    </a:lnB>
                  </a:tcPr>
                </a:tc>
                <a:extLst>
                  <a:ext uri="{0D108BD9-81ED-4DB2-BD59-A6C34878D82A}">
                    <a16:rowId xmlns:a16="http://schemas.microsoft.com/office/drawing/2014/main" val="10006"/>
                  </a:ext>
                </a:extLst>
              </a:tr>
              <a:tr h="195072">
                <a:tc>
                  <a:txBody>
                    <a:bodyPr/>
                    <a:lstStyle/>
                    <a:p>
                      <a:pPr algn="l" fontAlgn="b"/>
                      <a:r>
                        <a:rPr lang="de-DE" sz="1200" b="1" i="0" u="none" strike="noStrike">
                          <a:solidFill>
                            <a:srgbClr val="000000"/>
                          </a:solidFill>
                          <a:effectLst/>
                          <a:latin typeface="Calibri"/>
                        </a:rPr>
                        <a:t>Einnahmen</a:t>
                      </a:r>
                    </a:p>
                  </a:txBody>
                  <a:tcPr marL="12667" marR="12667" marT="12667" marB="0" anchor="b">
                    <a:lnL>
                      <a:noFill/>
                    </a:lnL>
                    <a:lnR>
                      <a:noFill/>
                    </a:lnR>
                    <a:lnT>
                      <a:noFill/>
                    </a:lnT>
                    <a:lnB>
                      <a:noFill/>
                    </a:lnB>
                    <a:solidFill>
                      <a:srgbClr val="B7DEE8"/>
                    </a:solidFill>
                  </a:tcPr>
                </a:tc>
                <a:extLst>
                  <a:ext uri="{0D108BD9-81ED-4DB2-BD59-A6C34878D82A}">
                    <a16:rowId xmlns:a16="http://schemas.microsoft.com/office/drawing/2014/main" val="10007"/>
                  </a:ext>
                </a:extLst>
              </a:tr>
              <a:tr h="195072">
                <a:tc>
                  <a:txBody>
                    <a:bodyPr/>
                    <a:lstStyle/>
                    <a:p>
                      <a:pPr algn="l" fontAlgn="b"/>
                      <a:endParaRPr lang="de-DE" sz="1200" b="0" i="0" u="none" strike="noStrike">
                        <a:solidFill>
                          <a:srgbClr val="000000"/>
                        </a:solidFill>
                        <a:effectLst/>
                        <a:latin typeface="Calibri"/>
                      </a:endParaRPr>
                    </a:p>
                  </a:txBody>
                  <a:tcPr marL="12667" marR="12667" marT="12667" marB="0" anchor="b">
                    <a:lnL>
                      <a:noFill/>
                    </a:lnL>
                    <a:lnR>
                      <a:noFill/>
                    </a:lnR>
                    <a:lnT>
                      <a:noFill/>
                    </a:lnT>
                    <a:lnB>
                      <a:noFill/>
                    </a:lnB>
                  </a:tcPr>
                </a:tc>
                <a:extLst>
                  <a:ext uri="{0D108BD9-81ED-4DB2-BD59-A6C34878D82A}">
                    <a16:rowId xmlns:a16="http://schemas.microsoft.com/office/drawing/2014/main" val="10008"/>
                  </a:ext>
                </a:extLst>
              </a:tr>
              <a:tr h="195072">
                <a:tc>
                  <a:txBody>
                    <a:bodyPr/>
                    <a:lstStyle/>
                    <a:p>
                      <a:pPr algn="l" fontAlgn="b"/>
                      <a:r>
                        <a:rPr lang="de-DE" sz="1200" b="0" i="0" u="none" strike="noStrike" dirty="0">
                          <a:solidFill>
                            <a:srgbClr val="000000"/>
                          </a:solidFill>
                          <a:effectLst/>
                          <a:latin typeface="Calibri"/>
                        </a:rPr>
                        <a:t>- Telefonrechnung</a:t>
                      </a:r>
                    </a:p>
                  </a:txBody>
                  <a:tcPr marL="12667" marR="12667" marT="12667" marB="0" anchor="b">
                    <a:lnL>
                      <a:noFill/>
                    </a:lnL>
                    <a:lnR>
                      <a:noFill/>
                    </a:lnR>
                    <a:lnT>
                      <a:noFill/>
                    </a:lnT>
                    <a:lnB>
                      <a:noFill/>
                    </a:lnB>
                  </a:tcPr>
                </a:tc>
                <a:extLst>
                  <a:ext uri="{0D108BD9-81ED-4DB2-BD59-A6C34878D82A}">
                    <a16:rowId xmlns:a16="http://schemas.microsoft.com/office/drawing/2014/main" val="10009"/>
                  </a:ext>
                </a:extLst>
              </a:tr>
              <a:tr h="195072">
                <a:tc>
                  <a:txBody>
                    <a:bodyPr/>
                    <a:lstStyle/>
                    <a:p>
                      <a:pPr algn="l" fontAlgn="b"/>
                      <a:r>
                        <a:rPr lang="de-DE" sz="1200" b="0" i="0" u="none" strike="noStrike" dirty="0">
                          <a:solidFill>
                            <a:srgbClr val="000000"/>
                          </a:solidFill>
                          <a:effectLst/>
                          <a:latin typeface="Calibri"/>
                        </a:rPr>
                        <a:t>- Kosmetik</a:t>
                      </a:r>
                    </a:p>
                  </a:txBody>
                  <a:tcPr marL="12667" marR="12667" marT="12667" marB="0" anchor="b">
                    <a:lnL>
                      <a:noFill/>
                    </a:lnL>
                    <a:lnR>
                      <a:noFill/>
                    </a:lnR>
                    <a:lnT>
                      <a:noFill/>
                    </a:lnT>
                    <a:lnB>
                      <a:noFill/>
                    </a:lnB>
                  </a:tcPr>
                </a:tc>
                <a:extLst>
                  <a:ext uri="{0D108BD9-81ED-4DB2-BD59-A6C34878D82A}">
                    <a16:rowId xmlns:a16="http://schemas.microsoft.com/office/drawing/2014/main" val="10010"/>
                  </a:ext>
                </a:extLst>
              </a:tr>
              <a:tr h="195072">
                <a:tc>
                  <a:txBody>
                    <a:bodyPr/>
                    <a:lstStyle/>
                    <a:p>
                      <a:pPr algn="l" fontAlgn="b"/>
                      <a:r>
                        <a:rPr lang="de-DE" sz="1200" b="0" i="0" u="none" strike="noStrike" dirty="0">
                          <a:solidFill>
                            <a:srgbClr val="000000"/>
                          </a:solidFill>
                          <a:effectLst/>
                          <a:latin typeface="Calibri"/>
                        </a:rPr>
                        <a:t>- Kino, Weggehen</a:t>
                      </a:r>
                    </a:p>
                  </a:txBody>
                  <a:tcPr marL="12667" marR="12667" marT="12667" marB="0" anchor="b">
                    <a:lnL>
                      <a:noFill/>
                    </a:lnL>
                    <a:lnR>
                      <a:noFill/>
                    </a:lnR>
                    <a:lnT>
                      <a:noFill/>
                    </a:lnT>
                    <a:lnB>
                      <a:noFill/>
                    </a:lnB>
                  </a:tcPr>
                </a:tc>
                <a:extLst>
                  <a:ext uri="{0D108BD9-81ED-4DB2-BD59-A6C34878D82A}">
                    <a16:rowId xmlns:a16="http://schemas.microsoft.com/office/drawing/2014/main" val="10011"/>
                  </a:ext>
                </a:extLst>
              </a:tr>
              <a:tr h="195072">
                <a:tc>
                  <a:txBody>
                    <a:bodyPr/>
                    <a:lstStyle/>
                    <a:p>
                      <a:pPr algn="l" fontAlgn="b"/>
                      <a:endParaRPr lang="de-DE" sz="1200" b="0" i="0" u="none" strike="noStrike" dirty="0">
                        <a:solidFill>
                          <a:srgbClr val="000000"/>
                        </a:solidFill>
                        <a:effectLst/>
                        <a:latin typeface="Calibri"/>
                      </a:endParaRPr>
                    </a:p>
                  </a:txBody>
                  <a:tcPr marL="12667" marR="12667" marT="12667" marB="0" anchor="b">
                    <a:lnL>
                      <a:noFill/>
                    </a:lnL>
                    <a:lnR>
                      <a:noFill/>
                    </a:lnR>
                    <a:lnT>
                      <a:noFill/>
                    </a:lnT>
                    <a:lnB>
                      <a:noFill/>
                    </a:lnB>
                  </a:tcPr>
                </a:tc>
                <a:extLst>
                  <a:ext uri="{0D108BD9-81ED-4DB2-BD59-A6C34878D82A}">
                    <a16:rowId xmlns:a16="http://schemas.microsoft.com/office/drawing/2014/main" val="10012"/>
                  </a:ext>
                </a:extLst>
              </a:tr>
              <a:tr h="195072">
                <a:tc>
                  <a:txBody>
                    <a:bodyPr/>
                    <a:lstStyle/>
                    <a:p>
                      <a:pPr algn="l" fontAlgn="b"/>
                      <a:r>
                        <a:rPr lang="de-DE" sz="1200" b="1" i="0" u="none" strike="noStrike" dirty="0">
                          <a:solidFill>
                            <a:srgbClr val="000000"/>
                          </a:solidFill>
                          <a:effectLst/>
                          <a:latin typeface="Calibri"/>
                        </a:rPr>
                        <a:t>- Ausgaben</a:t>
                      </a:r>
                    </a:p>
                  </a:txBody>
                  <a:tcPr marL="12667" marR="12667" marT="12667" marB="0" anchor="b">
                    <a:lnL>
                      <a:noFill/>
                    </a:lnL>
                    <a:lnR>
                      <a:noFill/>
                    </a:lnR>
                    <a:lnT>
                      <a:noFill/>
                    </a:lnT>
                    <a:lnB>
                      <a:noFill/>
                    </a:lnB>
                    <a:solidFill>
                      <a:srgbClr val="B7DEE8"/>
                    </a:solidFill>
                  </a:tcPr>
                </a:tc>
                <a:extLst>
                  <a:ext uri="{0D108BD9-81ED-4DB2-BD59-A6C34878D82A}">
                    <a16:rowId xmlns:a16="http://schemas.microsoft.com/office/drawing/2014/main" val="10013"/>
                  </a:ext>
                </a:extLst>
              </a:tr>
              <a:tr h="195072">
                <a:tc>
                  <a:txBody>
                    <a:bodyPr/>
                    <a:lstStyle/>
                    <a:p>
                      <a:pPr algn="l" fontAlgn="b"/>
                      <a:endParaRPr lang="de-DE" sz="1200" b="0" i="0" u="none" strike="noStrike">
                        <a:solidFill>
                          <a:srgbClr val="000000"/>
                        </a:solidFill>
                        <a:effectLst/>
                        <a:latin typeface="Calibri"/>
                      </a:endParaRPr>
                    </a:p>
                  </a:txBody>
                  <a:tcPr marL="12667" marR="12667" marT="12667" marB="0" anchor="b">
                    <a:lnL>
                      <a:noFill/>
                    </a:lnL>
                    <a:lnR>
                      <a:noFill/>
                    </a:lnR>
                    <a:lnT>
                      <a:noFill/>
                    </a:lnT>
                    <a:lnB>
                      <a:noFill/>
                    </a:lnB>
                  </a:tcPr>
                </a:tc>
                <a:extLst>
                  <a:ext uri="{0D108BD9-81ED-4DB2-BD59-A6C34878D82A}">
                    <a16:rowId xmlns:a16="http://schemas.microsoft.com/office/drawing/2014/main" val="10014"/>
                  </a:ext>
                </a:extLst>
              </a:tr>
              <a:tr h="195072">
                <a:tc>
                  <a:txBody>
                    <a:bodyPr/>
                    <a:lstStyle/>
                    <a:p>
                      <a:pPr algn="l" fontAlgn="b"/>
                      <a:r>
                        <a:rPr lang="de-DE" sz="1200" b="1" i="0" u="none" strike="noStrike" dirty="0">
                          <a:solidFill>
                            <a:srgbClr val="000000"/>
                          </a:solidFill>
                          <a:effectLst/>
                          <a:latin typeface="Calibri"/>
                        </a:rPr>
                        <a:t>Überschuss (+)/ Fehlbetrag (-)</a:t>
                      </a:r>
                    </a:p>
                  </a:txBody>
                  <a:tcPr marL="12667" marR="12667" marT="12667" marB="0" anchor="b">
                    <a:lnL>
                      <a:noFill/>
                    </a:lnL>
                    <a:lnR>
                      <a:noFill/>
                    </a:lnR>
                    <a:lnT>
                      <a:noFill/>
                    </a:lnT>
                    <a:lnB>
                      <a:noFill/>
                    </a:lnB>
                    <a:solidFill>
                      <a:srgbClr val="B7DEE8"/>
                    </a:solidFill>
                  </a:tcPr>
                </a:tc>
                <a:extLst>
                  <a:ext uri="{0D108BD9-81ED-4DB2-BD59-A6C34878D82A}">
                    <a16:rowId xmlns:a16="http://schemas.microsoft.com/office/drawing/2014/main" val="10015"/>
                  </a:ext>
                </a:extLst>
              </a:tr>
              <a:tr h="195072">
                <a:tc>
                  <a:txBody>
                    <a:bodyPr/>
                    <a:lstStyle/>
                    <a:p>
                      <a:pPr algn="l" fontAlgn="b"/>
                      <a:endParaRPr lang="de-DE" sz="1200" b="0" i="0" u="none" strike="noStrike">
                        <a:solidFill>
                          <a:srgbClr val="000000"/>
                        </a:solidFill>
                        <a:effectLst/>
                        <a:latin typeface="Calibri"/>
                      </a:endParaRPr>
                    </a:p>
                  </a:txBody>
                  <a:tcPr marL="12667" marR="12667" marT="12667" marB="0" anchor="b">
                    <a:lnL>
                      <a:noFill/>
                    </a:lnL>
                    <a:lnR>
                      <a:noFill/>
                    </a:lnR>
                    <a:lnT>
                      <a:noFill/>
                    </a:lnT>
                    <a:lnB>
                      <a:noFill/>
                    </a:lnB>
                  </a:tcPr>
                </a:tc>
                <a:extLst>
                  <a:ext uri="{0D108BD9-81ED-4DB2-BD59-A6C34878D82A}">
                    <a16:rowId xmlns:a16="http://schemas.microsoft.com/office/drawing/2014/main" val="10016"/>
                  </a:ext>
                </a:extLst>
              </a:tr>
              <a:tr h="195072">
                <a:tc>
                  <a:txBody>
                    <a:bodyPr/>
                    <a:lstStyle/>
                    <a:p>
                      <a:pPr algn="l" fontAlgn="b"/>
                      <a:r>
                        <a:rPr lang="de-DE" sz="1200" b="0" i="0" u="none" strike="noStrike" dirty="0">
                          <a:solidFill>
                            <a:srgbClr val="000000"/>
                          </a:solidFill>
                          <a:effectLst/>
                          <a:latin typeface="Calibri"/>
                        </a:rPr>
                        <a:t>Finanzmittelbestand Vorperiode (Beginn)</a:t>
                      </a:r>
                    </a:p>
                  </a:txBody>
                  <a:tcPr marL="12667" marR="12667" marT="12667" marB="0" anchor="b">
                    <a:lnL>
                      <a:noFill/>
                    </a:lnL>
                    <a:lnR>
                      <a:noFill/>
                    </a:lnR>
                    <a:lnT>
                      <a:noFill/>
                    </a:lnT>
                    <a:lnB>
                      <a:noFill/>
                    </a:lnB>
                  </a:tcPr>
                </a:tc>
                <a:extLst>
                  <a:ext uri="{0D108BD9-81ED-4DB2-BD59-A6C34878D82A}">
                    <a16:rowId xmlns:a16="http://schemas.microsoft.com/office/drawing/2014/main" val="10017"/>
                  </a:ext>
                </a:extLst>
              </a:tr>
              <a:tr h="195072">
                <a:tc>
                  <a:txBody>
                    <a:bodyPr/>
                    <a:lstStyle/>
                    <a:p>
                      <a:pPr algn="l" fontAlgn="b"/>
                      <a:r>
                        <a:rPr lang="de-DE" sz="1200" b="0" i="0" u="none" strike="noStrike">
                          <a:solidFill>
                            <a:srgbClr val="000000"/>
                          </a:solidFill>
                          <a:effectLst/>
                          <a:latin typeface="Calibri"/>
                        </a:rPr>
                        <a:t>Finanzmittelbestand kumulativ</a:t>
                      </a:r>
                    </a:p>
                  </a:txBody>
                  <a:tcPr marL="12667" marR="12667" marT="12667" marB="0" anchor="b">
                    <a:lnL>
                      <a:noFill/>
                    </a:lnL>
                    <a:lnR>
                      <a:noFill/>
                    </a:lnR>
                    <a:lnT>
                      <a:noFill/>
                    </a:lnT>
                    <a:lnB>
                      <a:noFill/>
                    </a:lnB>
                    <a:solidFill>
                      <a:srgbClr val="B7DEE8"/>
                    </a:solidFill>
                  </a:tcPr>
                </a:tc>
                <a:extLst>
                  <a:ext uri="{0D108BD9-81ED-4DB2-BD59-A6C34878D82A}">
                    <a16:rowId xmlns:a16="http://schemas.microsoft.com/office/drawing/2014/main" val="10018"/>
                  </a:ext>
                </a:extLst>
              </a:tr>
              <a:tr h="195072">
                <a:tc>
                  <a:txBody>
                    <a:bodyPr/>
                    <a:lstStyle/>
                    <a:p>
                      <a:pPr algn="l" fontAlgn="b"/>
                      <a:endParaRPr lang="de-DE" sz="1200" b="0" i="0" u="none" strike="noStrike">
                        <a:solidFill>
                          <a:srgbClr val="000000"/>
                        </a:solidFill>
                        <a:effectLst/>
                        <a:latin typeface="Calibri"/>
                      </a:endParaRPr>
                    </a:p>
                  </a:txBody>
                  <a:tcPr marL="12667" marR="12667" marT="12667" marB="0" anchor="b">
                    <a:lnL>
                      <a:noFill/>
                    </a:lnL>
                    <a:lnR>
                      <a:noFill/>
                    </a:lnR>
                    <a:lnT>
                      <a:noFill/>
                    </a:lnT>
                    <a:lnB>
                      <a:noFill/>
                    </a:lnB>
                  </a:tcPr>
                </a:tc>
                <a:extLst>
                  <a:ext uri="{0D108BD9-81ED-4DB2-BD59-A6C34878D82A}">
                    <a16:rowId xmlns:a16="http://schemas.microsoft.com/office/drawing/2014/main" val="10019"/>
                  </a:ext>
                </a:extLst>
              </a:tr>
              <a:tr h="195072">
                <a:tc>
                  <a:txBody>
                    <a:bodyPr/>
                    <a:lstStyle/>
                    <a:p>
                      <a:pPr algn="l" fontAlgn="b"/>
                      <a:r>
                        <a:rPr lang="de-DE" sz="1200" b="0" i="0" u="none" strike="noStrike">
                          <a:solidFill>
                            <a:srgbClr val="000000"/>
                          </a:solidFill>
                          <a:effectLst/>
                          <a:latin typeface="Calibri"/>
                        </a:rPr>
                        <a:t>Aktion zum Ausgleich von Fehlbetrag</a:t>
                      </a:r>
                    </a:p>
                  </a:txBody>
                  <a:tcPr marL="12667" marR="12667" marT="12667" marB="0" anchor="b">
                    <a:lnL>
                      <a:noFill/>
                    </a:lnL>
                    <a:lnR>
                      <a:noFill/>
                    </a:lnR>
                    <a:lnT>
                      <a:noFill/>
                    </a:lnT>
                    <a:lnB>
                      <a:noFill/>
                    </a:lnB>
                    <a:solidFill>
                      <a:srgbClr val="B7DEE8"/>
                    </a:solidFill>
                  </a:tcPr>
                </a:tc>
                <a:extLst>
                  <a:ext uri="{0D108BD9-81ED-4DB2-BD59-A6C34878D82A}">
                    <a16:rowId xmlns:a16="http://schemas.microsoft.com/office/drawing/2014/main" val="10020"/>
                  </a:ext>
                </a:extLst>
              </a:tr>
              <a:tr h="195072">
                <a:tc>
                  <a:txBody>
                    <a:bodyPr/>
                    <a:lstStyle/>
                    <a:p>
                      <a:pPr algn="l" fontAlgn="b"/>
                      <a:endParaRPr lang="de-DE" sz="1200" b="0" i="0" u="none" strike="noStrike">
                        <a:solidFill>
                          <a:srgbClr val="000000"/>
                        </a:solidFill>
                        <a:effectLst/>
                        <a:latin typeface="Calibri"/>
                      </a:endParaRPr>
                    </a:p>
                  </a:txBody>
                  <a:tcPr marL="12667" marR="12667" marT="12667" marB="0" anchor="b">
                    <a:lnL>
                      <a:noFill/>
                    </a:lnL>
                    <a:lnR>
                      <a:noFill/>
                    </a:lnR>
                    <a:lnT>
                      <a:noFill/>
                    </a:lnT>
                    <a:lnB>
                      <a:noFill/>
                    </a:lnB>
                  </a:tcPr>
                </a:tc>
                <a:extLst>
                  <a:ext uri="{0D108BD9-81ED-4DB2-BD59-A6C34878D82A}">
                    <a16:rowId xmlns:a16="http://schemas.microsoft.com/office/drawing/2014/main" val="10021"/>
                  </a:ext>
                </a:extLst>
              </a:tr>
              <a:tr h="195072">
                <a:tc>
                  <a:txBody>
                    <a:bodyPr/>
                    <a:lstStyle/>
                    <a:p>
                      <a:pPr algn="l" fontAlgn="b"/>
                      <a:r>
                        <a:rPr lang="de-DE" sz="1200" b="0" i="0" u="none" strike="noStrike">
                          <a:solidFill>
                            <a:srgbClr val="000000"/>
                          </a:solidFill>
                          <a:effectLst/>
                          <a:latin typeface="Calibri"/>
                        </a:rPr>
                        <a:t>Aktion zur Verwendung vom Überschuss</a:t>
                      </a:r>
                    </a:p>
                  </a:txBody>
                  <a:tcPr marL="12667" marR="12667" marT="12667" marB="0" anchor="b">
                    <a:lnL>
                      <a:noFill/>
                    </a:lnL>
                    <a:lnR>
                      <a:noFill/>
                    </a:lnR>
                    <a:lnT>
                      <a:noFill/>
                    </a:lnT>
                    <a:lnB>
                      <a:noFill/>
                    </a:lnB>
                    <a:solidFill>
                      <a:srgbClr val="B7DEE8"/>
                    </a:solidFill>
                  </a:tcPr>
                </a:tc>
                <a:extLst>
                  <a:ext uri="{0D108BD9-81ED-4DB2-BD59-A6C34878D82A}">
                    <a16:rowId xmlns:a16="http://schemas.microsoft.com/office/drawing/2014/main" val="10022"/>
                  </a:ext>
                </a:extLst>
              </a:tr>
              <a:tr h="195072">
                <a:tc>
                  <a:txBody>
                    <a:bodyPr/>
                    <a:lstStyle/>
                    <a:p>
                      <a:pPr algn="l" fontAlgn="b"/>
                      <a:endParaRPr lang="de-DE" sz="1200" b="0" i="0" u="none" strike="noStrike">
                        <a:solidFill>
                          <a:srgbClr val="000000"/>
                        </a:solidFill>
                        <a:effectLst/>
                        <a:latin typeface="Calibri"/>
                      </a:endParaRPr>
                    </a:p>
                  </a:txBody>
                  <a:tcPr marL="12667" marR="12667" marT="12667" marB="0" anchor="b">
                    <a:lnL>
                      <a:noFill/>
                    </a:lnL>
                    <a:lnR>
                      <a:noFill/>
                    </a:lnR>
                    <a:lnT>
                      <a:noFill/>
                    </a:lnT>
                    <a:lnB>
                      <a:noFill/>
                    </a:lnB>
                  </a:tcPr>
                </a:tc>
                <a:extLst>
                  <a:ext uri="{0D108BD9-81ED-4DB2-BD59-A6C34878D82A}">
                    <a16:rowId xmlns:a16="http://schemas.microsoft.com/office/drawing/2014/main" val="10023"/>
                  </a:ext>
                </a:extLst>
              </a:tr>
              <a:tr h="195072">
                <a:tc>
                  <a:txBody>
                    <a:bodyPr/>
                    <a:lstStyle/>
                    <a:p>
                      <a:pPr algn="l" fontAlgn="b"/>
                      <a:r>
                        <a:rPr lang="de-DE" sz="1200" b="1" i="0" u="none" strike="noStrike" dirty="0">
                          <a:solidFill>
                            <a:srgbClr val="000000"/>
                          </a:solidFill>
                          <a:effectLst/>
                          <a:latin typeface="Calibri"/>
                        </a:rPr>
                        <a:t>Finanzmittelbestand Periodenende (+), (-)</a:t>
                      </a:r>
                    </a:p>
                  </a:txBody>
                  <a:tcPr marL="12667" marR="12667" marT="12667" marB="0" anchor="b">
                    <a:lnL>
                      <a:noFill/>
                    </a:lnL>
                    <a:lnR>
                      <a:noFill/>
                    </a:lnR>
                    <a:lnT>
                      <a:noFill/>
                    </a:lnT>
                    <a:lnB>
                      <a:noFill/>
                    </a:lnB>
                    <a:solidFill>
                      <a:srgbClr val="B7DEE8"/>
                    </a:solidFill>
                  </a:tcPr>
                </a:tc>
                <a:extLst>
                  <a:ext uri="{0D108BD9-81ED-4DB2-BD59-A6C34878D82A}">
                    <a16:rowId xmlns:a16="http://schemas.microsoft.com/office/drawing/2014/main" val="10024"/>
                  </a:ext>
                </a:extLst>
              </a:tr>
            </a:tbl>
          </a:graphicData>
        </a:graphic>
      </p:graphicFrame>
      <p:graphicFrame>
        <p:nvGraphicFramePr>
          <p:cNvPr id="4" name="Tabelle 3"/>
          <p:cNvGraphicFramePr>
            <a:graphicFrameLocks noGrp="1"/>
          </p:cNvGraphicFramePr>
          <p:nvPr/>
        </p:nvGraphicFramePr>
        <p:xfrm>
          <a:off x="3869395" y="1615196"/>
          <a:ext cx="825500" cy="4755054"/>
        </p:xfrm>
        <a:graphic>
          <a:graphicData uri="http://schemas.openxmlformats.org/drawingml/2006/table">
            <a:tbl>
              <a:tblPr/>
              <a:tblGrid>
                <a:gridCol w="825500">
                  <a:extLst>
                    <a:ext uri="{9D8B030D-6E8A-4147-A177-3AD203B41FA5}">
                      <a16:colId xmlns:a16="http://schemas.microsoft.com/office/drawing/2014/main" val="20000"/>
                    </a:ext>
                  </a:extLst>
                </a:gridCol>
              </a:tblGrid>
              <a:tr h="198238">
                <a:tc>
                  <a:txBody>
                    <a:bodyPr/>
                    <a:lstStyle/>
                    <a:p>
                      <a:pPr algn="l" fontAlgn="b"/>
                      <a:r>
                        <a:rPr lang="de-DE" sz="1200" b="0" i="0" u="none" strike="noStrike">
                          <a:solidFill>
                            <a:srgbClr val="000000"/>
                          </a:solidFill>
                          <a:effectLst/>
                          <a:latin typeface="Calibri"/>
                        </a:rPr>
                        <a:t>Jan</a:t>
                      </a:r>
                    </a:p>
                  </a:txBody>
                  <a:tcPr marL="12700" marR="12700" marT="12700" marB="0" anchor="b">
                    <a:lnL>
                      <a:noFill/>
                    </a:lnL>
                    <a:lnR>
                      <a:noFill/>
                    </a:lnR>
                    <a:lnT>
                      <a:noFill/>
                    </a:lnT>
                    <a:lnB>
                      <a:noFill/>
                    </a:lnB>
                  </a:tcPr>
                </a:tc>
                <a:extLst>
                  <a:ext uri="{0D108BD9-81ED-4DB2-BD59-A6C34878D82A}">
                    <a16:rowId xmlns:a16="http://schemas.microsoft.com/office/drawing/2014/main" val="10000"/>
                  </a:ext>
                </a:extLst>
              </a:tr>
              <a:tr h="198238">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r h="198238">
                <a:tc>
                  <a:txBody>
                    <a:bodyPr/>
                    <a:lstStyle/>
                    <a:p>
                      <a:pPr algn="r" fontAlgn="b"/>
                      <a:r>
                        <a:rPr lang="de-DE" sz="1200" b="0" i="0" u="none" strike="noStrike">
                          <a:solidFill>
                            <a:srgbClr val="000000"/>
                          </a:solidFill>
                          <a:effectLst/>
                          <a:latin typeface="Calibri"/>
                        </a:rPr>
                        <a:t>50</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54465">
                <a:tc>
                  <a:txBody>
                    <a:bodyPr/>
                    <a:lstStyle/>
                    <a:p>
                      <a:pPr algn="r" fontAlgn="b"/>
                      <a:r>
                        <a:rPr lang="de-DE" sz="1200" b="0" i="0" u="none" strike="noStrike">
                          <a:solidFill>
                            <a:srgbClr val="000000"/>
                          </a:solidFill>
                          <a:effectLst/>
                          <a:latin typeface="Calibri"/>
                        </a:rPr>
                        <a:t>40</a:t>
                      </a: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198238">
                <a:tc>
                  <a:txBody>
                    <a:bodyPr/>
                    <a:lstStyle/>
                    <a:p>
                      <a:pPr algn="r" fontAlgn="b"/>
                      <a:r>
                        <a:rPr lang="de-DE" sz="1200" b="0" i="0" u="none" strike="noStrike">
                          <a:solidFill>
                            <a:srgbClr val="000000"/>
                          </a:solidFill>
                          <a:effectLst/>
                          <a:latin typeface="Calibri"/>
                        </a:rPr>
                        <a:t>10</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198238">
                <a:tc>
                  <a:txBody>
                    <a:bodyPr/>
                    <a:lstStyle/>
                    <a:p>
                      <a:pPr algn="l" fontAlgn="b"/>
                      <a:endParaRPr lang="de-DE" sz="1200" b="0" i="0" u="none" strike="noStrike" dirty="0">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5"/>
                  </a:ext>
                </a:extLst>
              </a:tr>
              <a:tr h="198238">
                <a:tc>
                  <a:txBody>
                    <a:bodyPr/>
                    <a:lstStyle/>
                    <a:p>
                      <a:pPr algn="r" fontAlgn="b"/>
                      <a:r>
                        <a:rPr lang="de-DE" sz="1200" b="1" i="0" u="none" strike="noStrike">
                          <a:solidFill>
                            <a:srgbClr val="000000"/>
                          </a:solidFill>
                          <a:effectLst/>
                          <a:latin typeface="Calibri"/>
                        </a:rPr>
                        <a:t>100</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06"/>
                  </a:ext>
                </a:extLst>
              </a:tr>
              <a:tr h="198238">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7"/>
                  </a:ext>
                </a:extLst>
              </a:tr>
              <a:tr h="198238">
                <a:tc>
                  <a:txBody>
                    <a:bodyPr/>
                    <a:lstStyle/>
                    <a:p>
                      <a:pPr algn="r" fontAlgn="b"/>
                      <a:r>
                        <a:rPr lang="de-DE" sz="1200" b="0" i="0" u="none" strike="noStrike">
                          <a:solidFill>
                            <a:srgbClr val="000000"/>
                          </a:solidFill>
                          <a:effectLst/>
                          <a:latin typeface="Calibri"/>
                        </a:rPr>
                        <a:t>-25</a:t>
                      </a:r>
                    </a:p>
                  </a:txBody>
                  <a:tcPr marL="12700" marR="12700" marT="12700" marB="0" anchor="b">
                    <a:lnL>
                      <a:noFill/>
                    </a:lnL>
                    <a:lnR>
                      <a:noFill/>
                    </a:lnR>
                    <a:lnT>
                      <a:noFill/>
                    </a:lnT>
                    <a:lnB>
                      <a:noFill/>
                    </a:lnB>
                  </a:tcPr>
                </a:tc>
                <a:extLst>
                  <a:ext uri="{0D108BD9-81ED-4DB2-BD59-A6C34878D82A}">
                    <a16:rowId xmlns:a16="http://schemas.microsoft.com/office/drawing/2014/main" val="10008"/>
                  </a:ext>
                </a:extLst>
              </a:tr>
              <a:tr h="198238">
                <a:tc>
                  <a:txBody>
                    <a:bodyPr/>
                    <a:lstStyle/>
                    <a:p>
                      <a:pPr algn="r" fontAlgn="b"/>
                      <a:r>
                        <a:rPr lang="de-DE" sz="1200" b="0" i="0" u="none" strike="noStrike">
                          <a:solidFill>
                            <a:srgbClr val="000000"/>
                          </a:solidFill>
                          <a:effectLst/>
                          <a:latin typeface="Calibri"/>
                        </a:rPr>
                        <a:t>-30</a:t>
                      </a:r>
                    </a:p>
                  </a:txBody>
                  <a:tcPr marL="12700" marR="12700" marT="12700" marB="0" anchor="b">
                    <a:lnL>
                      <a:noFill/>
                    </a:lnL>
                    <a:lnR>
                      <a:noFill/>
                    </a:lnR>
                    <a:lnT>
                      <a:noFill/>
                    </a:lnT>
                    <a:lnB>
                      <a:noFill/>
                    </a:lnB>
                  </a:tcPr>
                </a:tc>
                <a:extLst>
                  <a:ext uri="{0D108BD9-81ED-4DB2-BD59-A6C34878D82A}">
                    <a16:rowId xmlns:a16="http://schemas.microsoft.com/office/drawing/2014/main" val="10009"/>
                  </a:ext>
                </a:extLst>
              </a:tr>
              <a:tr h="198238">
                <a:tc>
                  <a:txBody>
                    <a:bodyPr/>
                    <a:lstStyle/>
                    <a:p>
                      <a:pPr algn="r" fontAlgn="b"/>
                      <a:r>
                        <a:rPr lang="de-DE" sz="1200" b="0" i="0" u="none" strike="noStrike">
                          <a:solidFill>
                            <a:srgbClr val="000000"/>
                          </a:solidFill>
                          <a:effectLst/>
                          <a:latin typeface="Calibri"/>
                        </a:rPr>
                        <a:t>-40</a:t>
                      </a:r>
                    </a:p>
                  </a:txBody>
                  <a:tcPr marL="12700" marR="12700" marT="12700" marB="0" anchor="b">
                    <a:lnL>
                      <a:noFill/>
                    </a:lnL>
                    <a:lnR>
                      <a:noFill/>
                    </a:lnR>
                    <a:lnT>
                      <a:noFill/>
                    </a:lnT>
                    <a:lnB>
                      <a:noFill/>
                    </a:lnB>
                  </a:tcPr>
                </a:tc>
                <a:extLst>
                  <a:ext uri="{0D108BD9-81ED-4DB2-BD59-A6C34878D82A}">
                    <a16:rowId xmlns:a16="http://schemas.microsoft.com/office/drawing/2014/main" val="10010"/>
                  </a:ext>
                </a:extLst>
              </a:tr>
              <a:tr h="198238">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1"/>
                  </a:ext>
                </a:extLst>
              </a:tr>
              <a:tr h="198238">
                <a:tc>
                  <a:txBody>
                    <a:bodyPr/>
                    <a:lstStyle/>
                    <a:p>
                      <a:pPr algn="r" fontAlgn="b"/>
                      <a:r>
                        <a:rPr lang="de-DE" sz="1200" b="1" i="0" u="none" strike="noStrike">
                          <a:solidFill>
                            <a:srgbClr val="000000"/>
                          </a:solidFill>
                          <a:effectLst/>
                          <a:latin typeface="Calibri"/>
                        </a:rPr>
                        <a:t>-95</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12"/>
                  </a:ext>
                </a:extLst>
              </a:tr>
              <a:tr h="198238">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3"/>
                  </a:ext>
                </a:extLst>
              </a:tr>
              <a:tr h="198238">
                <a:tc>
                  <a:txBody>
                    <a:bodyPr/>
                    <a:lstStyle/>
                    <a:p>
                      <a:pPr algn="r" fontAlgn="b"/>
                      <a:r>
                        <a:rPr lang="de-DE" sz="1200" b="1" i="0" u="none" strike="noStrike">
                          <a:solidFill>
                            <a:srgbClr val="000000"/>
                          </a:solidFill>
                          <a:effectLst/>
                          <a:latin typeface="Calibri"/>
                        </a:rPr>
                        <a:t>5</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14"/>
                  </a:ext>
                </a:extLst>
              </a:tr>
              <a:tr h="198238">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5"/>
                  </a:ext>
                </a:extLst>
              </a:tr>
              <a:tr h="198238">
                <a:tc>
                  <a:txBody>
                    <a:bodyPr/>
                    <a:lstStyle/>
                    <a:p>
                      <a:pPr algn="r" fontAlgn="b"/>
                      <a:r>
                        <a:rPr lang="de-DE" sz="1200" b="0" i="0" u="none" strike="noStrike">
                          <a:solidFill>
                            <a:srgbClr val="000000"/>
                          </a:solidFill>
                          <a:effectLst/>
                          <a:latin typeface="Calibri"/>
                        </a:rPr>
                        <a:t>70</a:t>
                      </a:r>
                    </a:p>
                  </a:txBody>
                  <a:tcPr marL="12700" marR="12700" marT="12700" marB="0" anchor="b">
                    <a:lnL>
                      <a:noFill/>
                    </a:lnL>
                    <a:lnR>
                      <a:noFill/>
                    </a:lnR>
                    <a:lnT>
                      <a:noFill/>
                    </a:lnT>
                    <a:lnB>
                      <a:noFill/>
                    </a:lnB>
                  </a:tcPr>
                </a:tc>
                <a:extLst>
                  <a:ext uri="{0D108BD9-81ED-4DB2-BD59-A6C34878D82A}">
                    <a16:rowId xmlns:a16="http://schemas.microsoft.com/office/drawing/2014/main" val="10016"/>
                  </a:ext>
                </a:extLst>
              </a:tr>
              <a:tr h="198238">
                <a:tc>
                  <a:txBody>
                    <a:bodyPr/>
                    <a:lstStyle/>
                    <a:p>
                      <a:pPr algn="r" fontAlgn="b"/>
                      <a:r>
                        <a:rPr lang="de-DE" sz="1200" b="0" i="0" u="none" strike="noStrike">
                          <a:solidFill>
                            <a:srgbClr val="000000"/>
                          </a:solidFill>
                          <a:effectLst/>
                          <a:latin typeface="Calibri"/>
                        </a:rPr>
                        <a:t>75</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17"/>
                  </a:ext>
                </a:extLst>
              </a:tr>
              <a:tr h="198238">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8"/>
                  </a:ext>
                </a:extLst>
              </a:tr>
              <a:tr h="198238">
                <a:tc>
                  <a:txBody>
                    <a:bodyPr/>
                    <a:lstStyle/>
                    <a:p>
                      <a:pPr algn="r" fontAlgn="b"/>
                      <a:r>
                        <a:rPr lang="de-DE" sz="1200" b="0" i="0" u="none" strike="noStrike">
                          <a:solidFill>
                            <a:srgbClr val="000000"/>
                          </a:solidFill>
                          <a:effectLst/>
                          <a:latin typeface="Calibri"/>
                        </a:rPr>
                        <a:t>0</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19"/>
                  </a:ext>
                </a:extLst>
              </a:tr>
              <a:tr h="198238">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20"/>
                  </a:ext>
                </a:extLst>
              </a:tr>
              <a:tr h="198238">
                <a:tc>
                  <a:txBody>
                    <a:bodyPr/>
                    <a:lstStyle/>
                    <a:p>
                      <a:pPr algn="r" fontAlgn="b"/>
                      <a:r>
                        <a:rPr lang="de-DE" sz="1200" b="0" i="0" u="none" strike="noStrike">
                          <a:solidFill>
                            <a:srgbClr val="000000"/>
                          </a:solidFill>
                          <a:effectLst/>
                          <a:latin typeface="Calibri"/>
                        </a:rPr>
                        <a:t>0</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21"/>
                  </a:ext>
                </a:extLst>
              </a:tr>
              <a:tr h="198238">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22"/>
                  </a:ext>
                </a:extLst>
              </a:tr>
              <a:tr h="198238">
                <a:tc>
                  <a:txBody>
                    <a:bodyPr/>
                    <a:lstStyle/>
                    <a:p>
                      <a:pPr algn="r" fontAlgn="b"/>
                      <a:r>
                        <a:rPr lang="de-DE" sz="1200" b="1" i="0" u="none" strike="noStrike" dirty="0">
                          <a:solidFill>
                            <a:srgbClr val="000000"/>
                          </a:solidFill>
                          <a:effectLst/>
                          <a:latin typeface="Calibri"/>
                        </a:rPr>
                        <a:t>75</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23"/>
                  </a:ext>
                </a:extLst>
              </a:tr>
            </a:tbl>
          </a:graphicData>
        </a:graphic>
      </p:graphicFrame>
      <p:graphicFrame>
        <p:nvGraphicFramePr>
          <p:cNvPr id="5" name="Tabelle 4"/>
          <p:cNvGraphicFramePr>
            <a:graphicFrameLocks noGrp="1"/>
          </p:cNvGraphicFramePr>
          <p:nvPr/>
        </p:nvGraphicFramePr>
        <p:xfrm>
          <a:off x="4959033" y="1615196"/>
          <a:ext cx="825500" cy="4693920"/>
        </p:xfrm>
        <a:graphic>
          <a:graphicData uri="http://schemas.openxmlformats.org/drawingml/2006/table">
            <a:tbl>
              <a:tblPr/>
              <a:tblGrid>
                <a:gridCol w="825500">
                  <a:extLst>
                    <a:ext uri="{9D8B030D-6E8A-4147-A177-3AD203B41FA5}">
                      <a16:colId xmlns:a16="http://schemas.microsoft.com/office/drawing/2014/main" val="20000"/>
                    </a:ext>
                  </a:extLst>
                </a:gridCol>
              </a:tblGrid>
              <a:tr h="190500">
                <a:tc>
                  <a:txBody>
                    <a:bodyPr/>
                    <a:lstStyle/>
                    <a:p>
                      <a:pPr algn="l" fontAlgn="b"/>
                      <a:r>
                        <a:rPr lang="de-DE" sz="1200" b="0" i="0" u="none" strike="noStrike">
                          <a:solidFill>
                            <a:srgbClr val="000000"/>
                          </a:solidFill>
                          <a:effectLst/>
                          <a:latin typeface="Calibri"/>
                        </a:rPr>
                        <a:t>Feb</a:t>
                      </a:r>
                    </a:p>
                  </a:txBody>
                  <a:tcPr marL="12700" marR="12700" marT="12700" marB="0" anchor="b">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endParaRPr lang="de-DE" sz="1200" b="0" i="0" u="none" strike="noStrike" dirty="0">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r h="190500">
                <a:tc>
                  <a:txBody>
                    <a:bodyPr/>
                    <a:lstStyle/>
                    <a:p>
                      <a:pPr algn="r" fontAlgn="b"/>
                      <a:r>
                        <a:rPr lang="de-DE" sz="1200" b="0" i="0" u="none" strike="noStrike">
                          <a:solidFill>
                            <a:srgbClr val="000000"/>
                          </a:solidFill>
                          <a:effectLst/>
                          <a:latin typeface="Calibri"/>
                        </a:rPr>
                        <a:t>50</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r" fontAlgn="b"/>
                      <a:r>
                        <a:rPr lang="de-DE" sz="1200" b="0" i="0" u="none" strike="noStrike">
                          <a:solidFill>
                            <a:srgbClr val="000000"/>
                          </a:solidFill>
                          <a:effectLst/>
                          <a:latin typeface="Calibri"/>
                        </a:rPr>
                        <a:t>10</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r" fontAlgn="b"/>
                      <a:r>
                        <a:rPr lang="de-DE" sz="1200" b="1" i="0" u="none" strike="noStrike" dirty="0">
                          <a:solidFill>
                            <a:srgbClr val="000000"/>
                          </a:solidFill>
                          <a:effectLst/>
                          <a:latin typeface="Calibri"/>
                        </a:rPr>
                        <a:t>60</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06"/>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7"/>
                  </a:ext>
                </a:extLst>
              </a:tr>
              <a:tr h="190500">
                <a:tc>
                  <a:txBody>
                    <a:bodyPr/>
                    <a:lstStyle/>
                    <a:p>
                      <a:pPr algn="r" fontAlgn="b"/>
                      <a:r>
                        <a:rPr lang="de-DE" sz="1200" b="0" i="0" u="none" strike="noStrike">
                          <a:solidFill>
                            <a:srgbClr val="000000"/>
                          </a:solidFill>
                          <a:effectLst/>
                          <a:latin typeface="Calibri"/>
                        </a:rPr>
                        <a:t>-25</a:t>
                      </a:r>
                    </a:p>
                  </a:txBody>
                  <a:tcPr marL="12700" marR="12700" marT="12700" marB="0" anchor="b">
                    <a:lnL>
                      <a:noFill/>
                    </a:lnL>
                    <a:lnR>
                      <a:noFill/>
                    </a:lnR>
                    <a:lnT>
                      <a:noFill/>
                    </a:lnT>
                    <a:lnB>
                      <a:noFill/>
                    </a:lnB>
                  </a:tcPr>
                </a:tc>
                <a:extLst>
                  <a:ext uri="{0D108BD9-81ED-4DB2-BD59-A6C34878D82A}">
                    <a16:rowId xmlns:a16="http://schemas.microsoft.com/office/drawing/2014/main" val="10008"/>
                  </a:ext>
                </a:extLst>
              </a:tr>
              <a:tr h="190500">
                <a:tc>
                  <a:txBody>
                    <a:bodyPr/>
                    <a:lstStyle/>
                    <a:p>
                      <a:pPr algn="r" fontAlgn="b"/>
                      <a:r>
                        <a:rPr lang="de-DE" sz="1200" b="0" i="0" u="none" strike="noStrike">
                          <a:solidFill>
                            <a:srgbClr val="000000"/>
                          </a:solidFill>
                          <a:effectLst/>
                          <a:latin typeface="Calibri"/>
                        </a:rPr>
                        <a:t>-30</a:t>
                      </a:r>
                    </a:p>
                  </a:txBody>
                  <a:tcPr marL="12700" marR="12700" marT="12700" marB="0" anchor="b">
                    <a:lnL>
                      <a:noFill/>
                    </a:lnL>
                    <a:lnR>
                      <a:noFill/>
                    </a:lnR>
                    <a:lnT>
                      <a:noFill/>
                    </a:lnT>
                    <a:lnB>
                      <a:noFill/>
                    </a:lnB>
                  </a:tcPr>
                </a:tc>
                <a:extLst>
                  <a:ext uri="{0D108BD9-81ED-4DB2-BD59-A6C34878D82A}">
                    <a16:rowId xmlns:a16="http://schemas.microsoft.com/office/drawing/2014/main" val="10009"/>
                  </a:ext>
                </a:extLst>
              </a:tr>
              <a:tr h="190500">
                <a:tc>
                  <a:txBody>
                    <a:bodyPr/>
                    <a:lstStyle/>
                    <a:p>
                      <a:pPr algn="r" fontAlgn="b"/>
                      <a:r>
                        <a:rPr lang="de-DE" sz="1200" b="0" i="0" u="none" strike="noStrike">
                          <a:solidFill>
                            <a:srgbClr val="000000"/>
                          </a:solidFill>
                          <a:effectLst/>
                          <a:latin typeface="Calibri"/>
                        </a:rPr>
                        <a:t>-40</a:t>
                      </a:r>
                    </a:p>
                  </a:txBody>
                  <a:tcPr marL="12700" marR="12700" marT="12700" marB="0" anchor="b">
                    <a:lnL>
                      <a:noFill/>
                    </a:lnL>
                    <a:lnR>
                      <a:noFill/>
                    </a:lnR>
                    <a:lnT>
                      <a:noFill/>
                    </a:lnT>
                    <a:lnB>
                      <a:noFill/>
                    </a:lnB>
                  </a:tcPr>
                </a:tc>
                <a:extLst>
                  <a:ext uri="{0D108BD9-81ED-4DB2-BD59-A6C34878D82A}">
                    <a16:rowId xmlns:a16="http://schemas.microsoft.com/office/drawing/2014/main" val="10010"/>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1"/>
                  </a:ext>
                </a:extLst>
              </a:tr>
              <a:tr h="190500">
                <a:tc>
                  <a:txBody>
                    <a:bodyPr/>
                    <a:lstStyle/>
                    <a:p>
                      <a:pPr algn="r" fontAlgn="b"/>
                      <a:r>
                        <a:rPr lang="de-DE" sz="1200" b="1" i="0" u="none" strike="noStrike">
                          <a:solidFill>
                            <a:srgbClr val="000000"/>
                          </a:solidFill>
                          <a:effectLst/>
                          <a:latin typeface="Calibri"/>
                        </a:rPr>
                        <a:t>-95</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12"/>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3"/>
                  </a:ext>
                </a:extLst>
              </a:tr>
              <a:tr h="190500">
                <a:tc>
                  <a:txBody>
                    <a:bodyPr/>
                    <a:lstStyle/>
                    <a:p>
                      <a:pPr algn="r" fontAlgn="b"/>
                      <a:r>
                        <a:rPr lang="de-DE" sz="1200" b="1" i="0" u="none" strike="noStrike" dirty="0">
                          <a:solidFill>
                            <a:srgbClr val="FF0000"/>
                          </a:solidFill>
                          <a:effectLst/>
                          <a:latin typeface="Calibri"/>
                        </a:rPr>
                        <a:t>-35</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14"/>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5"/>
                  </a:ext>
                </a:extLst>
              </a:tr>
              <a:tr h="190500">
                <a:tc>
                  <a:txBody>
                    <a:bodyPr/>
                    <a:lstStyle/>
                    <a:p>
                      <a:pPr algn="r" fontAlgn="b"/>
                      <a:r>
                        <a:rPr lang="de-DE" sz="1200" b="0" i="0" u="none" strike="noStrike">
                          <a:solidFill>
                            <a:srgbClr val="000000"/>
                          </a:solidFill>
                          <a:effectLst/>
                          <a:latin typeface="Calibri"/>
                        </a:rPr>
                        <a:t>75</a:t>
                      </a:r>
                    </a:p>
                  </a:txBody>
                  <a:tcPr marL="12700" marR="12700" marT="12700" marB="0" anchor="b">
                    <a:lnL>
                      <a:noFill/>
                    </a:lnL>
                    <a:lnR>
                      <a:noFill/>
                    </a:lnR>
                    <a:lnT>
                      <a:noFill/>
                    </a:lnT>
                    <a:lnB>
                      <a:noFill/>
                    </a:lnB>
                  </a:tcPr>
                </a:tc>
                <a:extLst>
                  <a:ext uri="{0D108BD9-81ED-4DB2-BD59-A6C34878D82A}">
                    <a16:rowId xmlns:a16="http://schemas.microsoft.com/office/drawing/2014/main" val="10016"/>
                  </a:ext>
                </a:extLst>
              </a:tr>
              <a:tr h="190500">
                <a:tc>
                  <a:txBody>
                    <a:bodyPr/>
                    <a:lstStyle/>
                    <a:p>
                      <a:pPr algn="r" fontAlgn="b"/>
                      <a:r>
                        <a:rPr lang="de-DE" sz="1200" b="0" i="0" u="none" strike="noStrike">
                          <a:solidFill>
                            <a:srgbClr val="000000"/>
                          </a:solidFill>
                          <a:effectLst/>
                          <a:latin typeface="Calibri"/>
                        </a:rPr>
                        <a:t>40</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17"/>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8"/>
                  </a:ext>
                </a:extLst>
              </a:tr>
              <a:tr h="190500">
                <a:tc>
                  <a:txBody>
                    <a:bodyPr/>
                    <a:lstStyle/>
                    <a:p>
                      <a:pPr algn="r" fontAlgn="b"/>
                      <a:r>
                        <a:rPr lang="de-DE" sz="1200" b="0" i="0" u="none" strike="noStrike">
                          <a:solidFill>
                            <a:srgbClr val="000000"/>
                          </a:solidFill>
                          <a:effectLst/>
                          <a:latin typeface="Calibri"/>
                        </a:rPr>
                        <a:t>0</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19"/>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20"/>
                  </a:ext>
                </a:extLst>
              </a:tr>
              <a:tr h="190500">
                <a:tc>
                  <a:txBody>
                    <a:bodyPr/>
                    <a:lstStyle/>
                    <a:p>
                      <a:pPr algn="r" fontAlgn="b"/>
                      <a:r>
                        <a:rPr lang="de-DE" sz="1200" b="0" i="0" u="none" strike="noStrike">
                          <a:solidFill>
                            <a:srgbClr val="000000"/>
                          </a:solidFill>
                          <a:effectLst/>
                          <a:latin typeface="Calibri"/>
                        </a:rPr>
                        <a:t>0</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21"/>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22"/>
                  </a:ext>
                </a:extLst>
              </a:tr>
              <a:tr h="190500">
                <a:tc>
                  <a:txBody>
                    <a:bodyPr/>
                    <a:lstStyle/>
                    <a:p>
                      <a:pPr algn="r" fontAlgn="b"/>
                      <a:r>
                        <a:rPr lang="de-DE" sz="1200" b="1" i="0" u="none" strike="noStrike" dirty="0">
                          <a:solidFill>
                            <a:srgbClr val="000000"/>
                          </a:solidFill>
                          <a:effectLst/>
                          <a:latin typeface="Calibri"/>
                        </a:rPr>
                        <a:t>40</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23"/>
                  </a:ext>
                </a:extLst>
              </a:tr>
            </a:tbl>
          </a:graphicData>
        </a:graphic>
      </p:graphicFrame>
      <p:graphicFrame>
        <p:nvGraphicFramePr>
          <p:cNvPr id="8" name="Tabelle 7"/>
          <p:cNvGraphicFramePr>
            <a:graphicFrameLocks noGrp="1"/>
          </p:cNvGraphicFramePr>
          <p:nvPr/>
        </p:nvGraphicFramePr>
        <p:xfrm>
          <a:off x="6103710" y="1615196"/>
          <a:ext cx="825500" cy="4693920"/>
        </p:xfrm>
        <a:graphic>
          <a:graphicData uri="http://schemas.openxmlformats.org/drawingml/2006/table">
            <a:tbl>
              <a:tblPr/>
              <a:tblGrid>
                <a:gridCol w="825500">
                  <a:extLst>
                    <a:ext uri="{9D8B030D-6E8A-4147-A177-3AD203B41FA5}">
                      <a16:colId xmlns:a16="http://schemas.microsoft.com/office/drawing/2014/main" val="20000"/>
                    </a:ext>
                  </a:extLst>
                </a:gridCol>
              </a:tblGrid>
              <a:tr h="190500">
                <a:tc>
                  <a:txBody>
                    <a:bodyPr/>
                    <a:lstStyle/>
                    <a:p>
                      <a:pPr algn="l" fontAlgn="b"/>
                      <a:r>
                        <a:rPr lang="de-DE" sz="1200" b="0" i="0" u="none" strike="noStrike">
                          <a:solidFill>
                            <a:srgbClr val="000000"/>
                          </a:solidFill>
                          <a:effectLst/>
                          <a:latin typeface="Calibri"/>
                        </a:rPr>
                        <a:t>Mar</a:t>
                      </a:r>
                    </a:p>
                  </a:txBody>
                  <a:tcPr marL="12700" marR="12700" marT="12700" marB="0" anchor="b">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r h="190500">
                <a:tc>
                  <a:txBody>
                    <a:bodyPr/>
                    <a:lstStyle/>
                    <a:p>
                      <a:pPr algn="r" fontAlgn="b"/>
                      <a:r>
                        <a:rPr lang="de-DE" sz="1200" b="0" i="0" u="none" strike="noStrike">
                          <a:solidFill>
                            <a:srgbClr val="000000"/>
                          </a:solidFill>
                          <a:effectLst/>
                          <a:latin typeface="Calibri"/>
                        </a:rPr>
                        <a:t>50</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r" fontAlgn="b"/>
                      <a:r>
                        <a:rPr lang="de-DE" sz="1200" b="0" i="0" u="none" strike="noStrike">
                          <a:solidFill>
                            <a:srgbClr val="000000"/>
                          </a:solidFill>
                          <a:effectLst/>
                          <a:latin typeface="Calibri"/>
                        </a:rPr>
                        <a:t>40</a:t>
                      </a: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r" fontAlgn="b"/>
                      <a:r>
                        <a:rPr lang="de-DE" sz="1200" b="0" i="0" u="none" strike="noStrike">
                          <a:solidFill>
                            <a:srgbClr val="000000"/>
                          </a:solidFill>
                          <a:effectLst/>
                          <a:latin typeface="Calibri"/>
                        </a:rPr>
                        <a:t>10</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r" fontAlgn="b"/>
                      <a:r>
                        <a:rPr lang="de-DE" sz="1200" b="1" i="0" u="none" strike="noStrike">
                          <a:solidFill>
                            <a:srgbClr val="000000"/>
                          </a:solidFill>
                          <a:effectLst/>
                          <a:latin typeface="Calibri"/>
                        </a:rPr>
                        <a:t>100</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06"/>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7"/>
                  </a:ext>
                </a:extLst>
              </a:tr>
              <a:tr h="190500">
                <a:tc>
                  <a:txBody>
                    <a:bodyPr/>
                    <a:lstStyle/>
                    <a:p>
                      <a:pPr algn="r" fontAlgn="b"/>
                      <a:r>
                        <a:rPr lang="de-DE" sz="1200" b="0" i="0" u="none" strike="noStrike">
                          <a:solidFill>
                            <a:srgbClr val="000000"/>
                          </a:solidFill>
                          <a:effectLst/>
                          <a:latin typeface="Calibri"/>
                        </a:rPr>
                        <a:t>-25</a:t>
                      </a:r>
                    </a:p>
                  </a:txBody>
                  <a:tcPr marL="12700" marR="12700" marT="12700" marB="0" anchor="b">
                    <a:lnL>
                      <a:noFill/>
                    </a:lnL>
                    <a:lnR>
                      <a:noFill/>
                    </a:lnR>
                    <a:lnT>
                      <a:noFill/>
                    </a:lnT>
                    <a:lnB>
                      <a:noFill/>
                    </a:lnB>
                  </a:tcPr>
                </a:tc>
                <a:extLst>
                  <a:ext uri="{0D108BD9-81ED-4DB2-BD59-A6C34878D82A}">
                    <a16:rowId xmlns:a16="http://schemas.microsoft.com/office/drawing/2014/main" val="10008"/>
                  </a:ext>
                </a:extLst>
              </a:tr>
              <a:tr h="190500">
                <a:tc>
                  <a:txBody>
                    <a:bodyPr/>
                    <a:lstStyle/>
                    <a:p>
                      <a:pPr algn="r" fontAlgn="b"/>
                      <a:r>
                        <a:rPr lang="de-DE" sz="1200" b="0" i="0" u="none" strike="noStrike">
                          <a:solidFill>
                            <a:srgbClr val="000000"/>
                          </a:solidFill>
                          <a:effectLst/>
                          <a:latin typeface="Calibri"/>
                        </a:rPr>
                        <a:t>-30</a:t>
                      </a:r>
                    </a:p>
                  </a:txBody>
                  <a:tcPr marL="12700" marR="12700" marT="12700" marB="0" anchor="b">
                    <a:lnL>
                      <a:noFill/>
                    </a:lnL>
                    <a:lnR>
                      <a:noFill/>
                    </a:lnR>
                    <a:lnT>
                      <a:noFill/>
                    </a:lnT>
                    <a:lnB>
                      <a:noFill/>
                    </a:lnB>
                  </a:tcPr>
                </a:tc>
                <a:extLst>
                  <a:ext uri="{0D108BD9-81ED-4DB2-BD59-A6C34878D82A}">
                    <a16:rowId xmlns:a16="http://schemas.microsoft.com/office/drawing/2014/main" val="10009"/>
                  </a:ext>
                </a:extLst>
              </a:tr>
              <a:tr h="190500">
                <a:tc>
                  <a:txBody>
                    <a:bodyPr/>
                    <a:lstStyle/>
                    <a:p>
                      <a:pPr algn="r" fontAlgn="b"/>
                      <a:r>
                        <a:rPr lang="de-DE" sz="1200" b="0" i="0" u="none" strike="noStrike">
                          <a:solidFill>
                            <a:srgbClr val="000000"/>
                          </a:solidFill>
                          <a:effectLst/>
                          <a:latin typeface="Calibri"/>
                        </a:rPr>
                        <a:t>-40</a:t>
                      </a:r>
                    </a:p>
                  </a:txBody>
                  <a:tcPr marL="12700" marR="12700" marT="12700" marB="0" anchor="b">
                    <a:lnL>
                      <a:noFill/>
                    </a:lnL>
                    <a:lnR>
                      <a:noFill/>
                    </a:lnR>
                    <a:lnT>
                      <a:noFill/>
                    </a:lnT>
                    <a:lnB>
                      <a:noFill/>
                    </a:lnB>
                  </a:tcPr>
                </a:tc>
                <a:extLst>
                  <a:ext uri="{0D108BD9-81ED-4DB2-BD59-A6C34878D82A}">
                    <a16:rowId xmlns:a16="http://schemas.microsoft.com/office/drawing/2014/main" val="10010"/>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1"/>
                  </a:ext>
                </a:extLst>
              </a:tr>
              <a:tr h="190500">
                <a:tc>
                  <a:txBody>
                    <a:bodyPr/>
                    <a:lstStyle/>
                    <a:p>
                      <a:pPr algn="r" fontAlgn="b"/>
                      <a:r>
                        <a:rPr lang="de-DE" sz="1200" b="1" i="0" u="none" strike="noStrike">
                          <a:solidFill>
                            <a:srgbClr val="000000"/>
                          </a:solidFill>
                          <a:effectLst/>
                          <a:latin typeface="Calibri"/>
                        </a:rPr>
                        <a:t>-95</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12"/>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3"/>
                  </a:ext>
                </a:extLst>
              </a:tr>
              <a:tr h="190500">
                <a:tc>
                  <a:txBody>
                    <a:bodyPr/>
                    <a:lstStyle/>
                    <a:p>
                      <a:pPr algn="r" fontAlgn="b"/>
                      <a:r>
                        <a:rPr lang="de-DE" sz="1200" b="1" i="0" u="none" strike="noStrike">
                          <a:solidFill>
                            <a:srgbClr val="000000"/>
                          </a:solidFill>
                          <a:effectLst/>
                          <a:latin typeface="Calibri"/>
                        </a:rPr>
                        <a:t>5</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14"/>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5"/>
                  </a:ext>
                </a:extLst>
              </a:tr>
              <a:tr h="190500">
                <a:tc>
                  <a:txBody>
                    <a:bodyPr/>
                    <a:lstStyle/>
                    <a:p>
                      <a:pPr algn="r" fontAlgn="b"/>
                      <a:r>
                        <a:rPr lang="de-DE" sz="1200" b="0" i="0" u="none" strike="noStrike">
                          <a:solidFill>
                            <a:srgbClr val="000000"/>
                          </a:solidFill>
                          <a:effectLst/>
                          <a:latin typeface="Calibri"/>
                        </a:rPr>
                        <a:t>40</a:t>
                      </a:r>
                    </a:p>
                  </a:txBody>
                  <a:tcPr marL="12700" marR="12700" marT="12700" marB="0" anchor="b">
                    <a:lnL>
                      <a:noFill/>
                    </a:lnL>
                    <a:lnR>
                      <a:noFill/>
                    </a:lnR>
                    <a:lnT>
                      <a:noFill/>
                    </a:lnT>
                    <a:lnB>
                      <a:noFill/>
                    </a:lnB>
                  </a:tcPr>
                </a:tc>
                <a:extLst>
                  <a:ext uri="{0D108BD9-81ED-4DB2-BD59-A6C34878D82A}">
                    <a16:rowId xmlns:a16="http://schemas.microsoft.com/office/drawing/2014/main" val="10016"/>
                  </a:ext>
                </a:extLst>
              </a:tr>
              <a:tr h="190500">
                <a:tc>
                  <a:txBody>
                    <a:bodyPr/>
                    <a:lstStyle/>
                    <a:p>
                      <a:pPr algn="r" fontAlgn="b"/>
                      <a:r>
                        <a:rPr lang="de-DE" sz="1200" b="0" i="0" u="none" strike="noStrike">
                          <a:solidFill>
                            <a:srgbClr val="000000"/>
                          </a:solidFill>
                          <a:effectLst/>
                          <a:latin typeface="Calibri"/>
                        </a:rPr>
                        <a:t>45</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17"/>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8"/>
                  </a:ext>
                </a:extLst>
              </a:tr>
              <a:tr h="190500">
                <a:tc>
                  <a:txBody>
                    <a:bodyPr/>
                    <a:lstStyle/>
                    <a:p>
                      <a:pPr algn="r" fontAlgn="b"/>
                      <a:r>
                        <a:rPr lang="de-DE" sz="1200" b="0" i="0" u="none" strike="noStrike">
                          <a:solidFill>
                            <a:srgbClr val="000000"/>
                          </a:solidFill>
                          <a:effectLst/>
                          <a:latin typeface="Calibri"/>
                        </a:rPr>
                        <a:t>0</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19"/>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20"/>
                  </a:ext>
                </a:extLst>
              </a:tr>
              <a:tr h="190500">
                <a:tc>
                  <a:txBody>
                    <a:bodyPr/>
                    <a:lstStyle/>
                    <a:p>
                      <a:pPr algn="r" fontAlgn="b"/>
                      <a:r>
                        <a:rPr lang="de-DE" sz="1200" b="0" i="0" u="none" strike="noStrike">
                          <a:solidFill>
                            <a:srgbClr val="000000"/>
                          </a:solidFill>
                          <a:effectLst/>
                          <a:latin typeface="Calibri"/>
                        </a:rPr>
                        <a:t>0</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21"/>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22"/>
                  </a:ext>
                </a:extLst>
              </a:tr>
              <a:tr h="190500">
                <a:tc>
                  <a:txBody>
                    <a:bodyPr/>
                    <a:lstStyle/>
                    <a:p>
                      <a:pPr algn="r" fontAlgn="b"/>
                      <a:r>
                        <a:rPr lang="de-DE" sz="1200" b="1" i="0" u="none" strike="noStrike" dirty="0">
                          <a:solidFill>
                            <a:srgbClr val="000000"/>
                          </a:solidFill>
                          <a:effectLst/>
                          <a:latin typeface="Calibri"/>
                        </a:rPr>
                        <a:t>45</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23"/>
                  </a:ext>
                </a:extLst>
              </a:tr>
            </a:tbl>
          </a:graphicData>
        </a:graphic>
      </p:graphicFrame>
      <p:graphicFrame>
        <p:nvGraphicFramePr>
          <p:cNvPr id="9" name="Tabelle 8"/>
          <p:cNvGraphicFramePr>
            <a:graphicFrameLocks noGrp="1"/>
          </p:cNvGraphicFramePr>
          <p:nvPr/>
        </p:nvGraphicFramePr>
        <p:xfrm>
          <a:off x="7062560" y="1615196"/>
          <a:ext cx="825500" cy="4693920"/>
        </p:xfrm>
        <a:graphic>
          <a:graphicData uri="http://schemas.openxmlformats.org/drawingml/2006/table">
            <a:tbl>
              <a:tblPr/>
              <a:tblGrid>
                <a:gridCol w="825500">
                  <a:extLst>
                    <a:ext uri="{9D8B030D-6E8A-4147-A177-3AD203B41FA5}">
                      <a16:colId xmlns:a16="http://schemas.microsoft.com/office/drawing/2014/main" val="20000"/>
                    </a:ext>
                  </a:extLst>
                </a:gridCol>
              </a:tblGrid>
              <a:tr h="190500">
                <a:tc>
                  <a:txBody>
                    <a:bodyPr/>
                    <a:lstStyle/>
                    <a:p>
                      <a:pPr algn="l" fontAlgn="b"/>
                      <a:r>
                        <a:rPr lang="de-DE" sz="1200" b="0" i="0" u="none" strike="noStrike">
                          <a:solidFill>
                            <a:srgbClr val="000000"/>
                          </a:solidFill>
                          <a:effectLst/>
                          <a:latin typeface="Calibri"/>
                        </a:rPr>
                        <a:t>Apr</a:t>
                      </a:r>
                    </a:p>
                  </a:txBody>
                  <a:tcPr marL="12700" marR="12700" marT="12700" marB="0" anchor="b">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r h="190500">
                <a:tc>
                  <a:txBody>
                    <a:bodyPr/>
                    <a:lstStyle/>
                    <a:p>
                      <a:pPr algn="r" fontAlgn="b"/>
                      <a:r>
                        <a:rPr lang="de-DE" sz="1200" b="0" i="0" u="none" strike="noStrike">
                          <a:solidFill>
                            <a:srgbClr val="000000"/>
                          </a:solidFill>
                          <a:effectLst/>
                          <a:latin typeface="Calibri"/>
                        </a:rPr>
                        <a:t>50</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r" fontAlgn="b"/>
                      <a:r>
                        <a:rPr lang="de-DE" sz="1200" b="0" i="0" u="none" strike="noStrike" dirty="0">
                          <a:solidFill>
                            <a:srgbClr val="000000"/>
                          </a:solidFill>
                          <a:effectLst/>
                          <a:latin typeface="Calibri"/>
                        </a:rPr>
                        <a:t>10</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r" fontAlgn="b"/>
                      <a:r>
                        <a:rPr lang="de-DE" sz="1200" b="1" i="0" u="none" strike="noStrike">
                          <a:solidFill>
                            <a:srgbClr val="000000"/>
                          </a:solidFill>
                          <a:effectLst/>
                          <a:latin typeface="Calibri"/>
                        </a:rPr>
                        <a:t>60</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06"/>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7"/>
                  </a:ext>
                </a:extLst>
              </a:tr>
              <a:tr h="190500">
                <a:tc>
                  <a:txBody>
                    <a:bodyPr/>
                    <a:lstStyle/>
                    <a:p>
                      <a:pPr algn="r" fontAlgn="b"/>
                      <a:r>
                        <a:rPr lang="de-DE" sz="1200" b="0" i="0" u="none" strike="noStrike">
                          <a:solidFill>
                            <a:srgbClr val="000000"/>
                          </a:solidFill>
                          <a:effectLst/>
                          <a:latin typeface="Calibri"/>
                        </a:rPr>
                        <a:t>-25</a:t>
                      </a:r>
                    </a:p>
                  </a:txBody>
                  <a:tcPr marL="12700" marR="12700" marT="12700" marB="0" anchor="b">
                    <a:lnL>
                      <a:noFill/>
                    </a:lnL>
                    <a:lnR>
                      <a:noFill/>
                    </a:lnR>
                    <a:lnT>
                      <a:noFill/>
                    </a:lnT>
                    <a:lnB>
                      <a:noFill/>
                    </a:lnB>
                  </a:tcPr>
                </a:tc>
                <a:extLst>
                  <a:ext uri="{0D108BD9-81ED-4DB2-BD59-A6C34878D82A}">
                    <a16:rowId xmlns:a16="http://schemas.microsoft.com/office/drawing/2014/main" val="10008"/>
                  </a:ext>
                </a:extLst>
              </a:tr>
              <a:tr h="190500">
                <a:tc>
                  <a:txBody>
                    <a:bodyPr/>
                    <a:lstStyle/>
                    <a:p>
                      <a:pPr algn="r" fontAlgn="b"/>
                      <a:r>
                        <a:rPr lang="de-DE" sz="1200" b="0" i="0" u="none" strike="noStrike">
                          <a:solidFill>
                            <a:srgbClr val="000000"/>
                          </a:solidFill>
                          <a:effectLst/>
                          <a:latin typeface="Calibri"/>
                        </a:rPr>
                        <a:t>-30</a:t>
                      </a:r>
                    </a:p>
                  </a:txBody>
                  <a:tcPr marL="12700" marR="12700" marT="12700" marB="0" anchor="b">
                    <a:lnL>
                      <a:noFill/>
                    </a:lnL>
                    <a:lnR>
                      <a:noFill/>
                    </a:lnR>
                    <a:lnT>
                      <a:noFill/>
                    </a:lnT>
                    <a:lnB>
                      <a:noFill/>
                    </a:lnB>
                  </a:tcPr>
                </a:tc>
                <a:extLst>
                  <a:ext uri="{0D108BD9-81ED-4DB2-BD59-A6C34878D82A}">
                    <a16:rowId xmlns:a16="http://schemas.microsoft.com/office/drawing/2014/main" val="10009"/>
                  </a:ext>
                </a:extLst>
              </a:tr>
              <a:tr h="190500">
                <a:tc>
                  <a:txBody>
                    <a:bodyPr/>
                    <a:lstStyle/>
                    <a:p>
                      <a:pPr algn="r" fontAlgn="b"/>
                      <a:r>
                        <a:rPr lang="de-DE" sz="1200" b="0" i="0" u="none" strike="noStrike">
                          <a:solidFill>
                            <a:srgbClr val="000000"/>
                          </a:solidFill>
                          <a:effectLst/>
                          <a:latin typeface="Calibri"/>
                        </a:rPr>
                        <a:t>-40</a:t>
                      </a:r>
                    </a:p>
                  </a:txBody>
                  <a:tcPr marL="12700" marR="12700" marT="12700" marB="0" anchor="b">
                    <a:lnL>
                      <a:noFill/>
                    </a:lnL>
                    <a:lnR>
                      <a:noFill/>
                    </a:lnR>
                    <a:lnT>
                      <a:noFill/>
                    </a:lnT>
                    <a:lnB>
                      <a:noFill/>
                    </a:lnB>
                  </a:tcPr>
                </a:tc>
                <a:extLst>
                  <a:ext uri="{0D108BD9-81ED-4DB2-BD59-A6C34878D82A}">
                    <a16:rowId xmlns:a16="http://schemas.microsoft.com/office/drawing/2014/main" val="10010"/>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1"/>
                  </a:ext>
                </a:extLst>
              </a:tr>
              <a:tr h="190500">
                <a:tc>
                  <a:txBody>
                    <a:bodyPr/>
                    <a:lstStyle/>
                    <a:p>
                      <a:pPr algn="r" fontAlgn="b"/>
                      <a:r>
                        <a:rPr lang="de-DE" sz="1200" b="1" i="0" u="none" strike="noStrike">
                          <a:solidFill>
                            <a:srgbClr val="000000"/>
                          </a:solidFill>
                          <a:effectLst/>
                          <a:latin typeface="Calibri"/>
                        </a:rPr>
                        <a:t>-95</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12"/>
                  </a:ext>
                </a:extLst>
              </a:tr>
              <a:tr h="190500">
                <a:tc>
                  <a:txBody>
                    <a:bodyPr/>
                    <a:lstStyle/>
                    <a:p>
                      <a:pPr algn="l" fontAlgn="b"/>
                      <a:endParaRPr lang="de-DE" sz="1200" b="0" i="0" u="none" strike="noStrike" dirty="0">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3"/>
                  </a:ext>
                </a:extLst>
              </a:tr>
              <a:tr h="190500">
                <a:tc>
                  <a:txBody>
                    <a:bodyPr/>
                    <a:lstStyle/>
                    <a:p>
                      <a:pPr algn="r" fontAlgn="b"/>
                      <a:r>
                        <a:rPr lang="de-DE" sz="1200" b="1" i="0" u="none" strike="noStrike" dirty="0">
                          <a:solidFill>
                            <a:srgbClr val="FF0000"/>
                          </a:solidFill>
                          <a:effectLst/>
                          <a:latin typeface="Calibri"/>
                        </a:rPr>
                        <a:t>-35</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14"/>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5"/>
                  </a:ext>
                </a:extLst>
              </a:tr>
              <a:tr h="190500">
                <a:tc>
                  <a:txBody>
                    <a:bodyPr/>
                    <a:lstStyle/>
                    <a:p>
                      <a:pPr algn="r" fontAlgn="b"/>
                      <a:r>
                        <a:rPr lang="de-DE" sz="1200" b="0" i="0" u="none" strike="noStrike">
                          <a:solidFill>
                            <a:srgbClr val="000000"/>
                          </a:solidFill>
                          <a:effectLst/>
                          <a:latin typeface="Calibri"/>
                        </a:rPr>
                        <a:t>45</a:t>
                      </a:r>
                    </a:p>
                  </a:txBody>
                  <a:tcPr marL="12700" marR="12700" marT="12700" marB="0" anchor="b">
                    <a:lnL>
                      <a:noFill/>
                    </a:lnL>
                    <a:lnR>
                      <a:noFill/>
                    </a:lnR>
                    <a:lnT>
                      <a:noFill/>
                    </a:lnT>
                    <a:lnB>
                      <a:noFill/>
                    </a:lnB>
                  </a:tcPr>
                </a:tc>
                <a:extLst>
                  <a:ext uri="{0D108BD9-81ED-4DB2-BD59-A6C34878D82A}">
                    <a16:rowId xmlns:a16="http://schemas.microsoft.com/office/drawing/2014/main" val="10016"/>
                  </a:ext>
                </a:extLst>
              </a:tr>
              <a:tr h="190500">
                <a:tc>
                  <a:txBody>
                    <a:bodyPr/>
                    <a:lstStyle/>
                    <a:p>
                      <a:pPr algn="r" fontAlgn="b"/>
                      <a:r>
                        <a:rPr lang="de-DE" sz="1200" b="0" i="0" u="none" strike="noStrike">
                          <a:solidFill>
                            <a:srgbClr val="000000"/>
                          </a:solidFill>
                          <a:effectLst/>
                          <a:latin typeface="Calibri"/>
                        </a:rPr>
                        <a:t>10</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17"/>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18"/>
                  </a:ext>
                </a:extLst>
              </a:tr>
              <a:tr h="190500">
                <a:tc>
                  <a:txBody>
                    <a:bodyPr/>
                    <a:lstStyle/>
                    <a:p>
                      <a:pPr algn="r" fontAlgn="b"/>
                      <a:r>
                        <a:rPr lang="de-DE" sz="1200" b="0" i="0" u="none" strike="noStrike">
                          <a:solidFill>
                            <a:srgbClr val="000000"/>
                          </a:solidFill>
                          <a:effectLst/>
                          <a:latin typeface="Calibri"/>
                        </a:rPr>
                        <a:t>0</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19"/>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20"/>
                  </a:ext>
                </a:extLst>
              </a:tr>
              <a:tr h="190500">
                <a:tc>
                  <a:txBody>
                    <a:bodyPr/>
                    <a:lstStyle/>
                    <a:p>
                      <a:pPr algn="r" fontAlgn="b"/>
                      <a:r>
                        <a:rPr lang="de-DE" sz="1200" b="0" i="0" u="none" strike="noStrike">
                          <a:solidFill>
                            <a:srgbClr val="000000"/>
                          </a:solidFill>
                          <a:effectLst/>
                          <a:latin typeface="Calibri"/>
                        </a:rPr>
                        <a:t>0</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21"/>
                  </a:ext>
                </a:extLst>
              </a:tr>
              <a:tr h="190500">
                <a:tc>
                  <a:txBody>
                    <a:bodyPr/>
                    <a:lstStyle/>
                    <a:p>
                      <a:pPr algn="l" fontAlgn="b"/>
                      <a:endParaRPr lang="de-DE" sz="1200" b="0" i="0" u="none" strike="noStrike">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22"/>
                  </a:ext>
                </a:extLst>
              </a:tr>
              <a:tr h="190500">
                <a:tc>
                  <a:txBody>
                    <a:bodyPr/>
                    <a:lstStyle/>
                    <a:p>
                      <a:pPr algn="r" fontAlgn="b"/>
                      <a:r>
                        <a:rPr lang="de-DE" sz="1200" b="1" i="0" u="none" strike="noStrike" dirty="0">
                          <a:solidFill>
                            <a:srgbClr val="000000"/>
                          </a:solidFill>
                          <a:effectLst/>
                          <a:latin typeface="Calibri"/>
                        </a:rPr>
                        <a:t>10</a:t>
                      </a:r>
                    </a:p>
                  </a:txBody>
                  <a:tcPr marL="12700" marR="12700" marT="12700" marB="0" anchor="b">
                    <a:lnL>
                      <a:noFill/>
                    </a:lnL>
                    <a:lnR>
                      <a:noFill/>
                    </a:lnR>
                    <a:lnT>
                      <a:noFill/>
                    </a:lnT>
                    <a:lnB>
                      <a:noFill/>
                    </a:lnB>
                    <a:solidFill>
                      <a:srgbClr val="B7DEE8"/>
                    </a:solidFill>
                  </a:tcPr>
                </a:tc>
                <a:extLst>
                  <a:ext uri="{0D108BD9-81ED-4DB2-BD59-A6C34878D82A}">
                    <a16:rowId xmlns:a16="http://schemas.microsoft.com/office/drawing/2014/main" val="10023"/>
                  </a:ext>
                </a:extLst>
              </a:tr>
            </a:tbl>
          </a:graphicData>
        </a:graphic>
      </p:graphicFrame>
      <p:sp>
        <p:nvSpPr>
          <p:cNvPr id="10" name="Rechteck 9">
            <a:extLst>
              <a:ext uri="{FF2B5EF4-FFF2-40B4-BE49-F238E27FC236}">
                <a16:creationId xmlns:a16="http://schemas.microsoft.com/office/drawing/2014/main" id="{CF1C0444-2EA3-76F1-0472-88B01A4CE44C}"/>
              </a:ext>
            </a:extLst>
          </p:cNvPr>
          <p:cNvSpPr/>
          <p:nvPr/>
        </p:nvSpPr>
        <p:spPr>
          <a:xfrm>
            <a:off x="457200" y="4714505"/>
            <a:ext cx="7719848" cy="1746942"/>
          </a:xfrm>
          <a:prstGeom prst="rect">
            <a:avLst/>
          </a:prstGeom>
          <a:ln w="26424"/>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9730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378017"/>
            <a:ext cx="8069283" cy="5479983"/>
          </a:xfrm>
        </p:spPr>
        <p:txBody>
          <a:bodyPr>
            <a:normAutofit lnSpcReduction="10000"/>
          </a:bodyPr>
          <a:lstStyle/>
          <a:p>
            <a:pPr lvl="0"/>
            <a:r>
              <a:rPr lang="de-AT" sz="1600" dirty="0"/>
              <a:t>Hat sie in diesen Monaten mehr Einnahmen oder Ausgaben?</a:t>
            </a:r>
          </a:p>
          <a:p>
            <a:pPr lvl="1"/>
            <a:r>
              <a:rPr lang="de-DE" sz="1200" dirty="0">
                <a:solidFill>
                  <a:srgbClr val="FF0000"/>
                </a:solidFill>
              </a:rPr>
              <a:t>Jänner: Überschuss EUR +5,00</a:t>
            </a:r>
          </a:p>
          <a:p>
            <a:pPr lvl="1"/>
            <a:r>
              <a:rPr lang="de-DE" sz="1200" dirty="0">
                <a:solidFill>
                  <a:srgbClr val="FF0000"/>
                </a:solidFill>
              </a:rPr>
              <a:t>Februar: Fehlbetrag EUR - 35,00 </a:t>
            </a:r>
          </a:p>
          <a:p>
            <a:pPr lvl="1"/>
            <a:r>
              <a:rPr lang="de-DE" sz="1200" dirty="0">
                <a:solidFill>
                  <a:srgbClr val="FF0000"/>
                </a:solidFill>
              </a:rPr>
              <a:t>März: Überschuss EUR +5,00 </a:t>
            </a:r>
          </a:p>
          <a:p>
            <a:pPr lvl="1"/>
            <a:r>
              <a:rPr lang="de-DE" sz="1200" dirty="0">
                <a:solidFill>
                  <a:srgbClr val="FF0000"/>
                </a:solidFill>
              </a:rPr>
              <a:t>April: Fehlbetrag EUR -35,00</a:t>
            </a:r>
          </a:p>
          <a:p>
            <a:pPr lvl="1"/>
            <a:r>
              <a:rPr lang="de-DE" sz="1200" dirty="0">
                <a:solidFill>
                  <a:srgbClr val="FF0000"/>
                </a:solidFill>
              </a:rPr>
              <a:t>Dadurch ist ihr ursprüngliches Guthaben von EUR 70,00  von Anfang Jänner auf EUR 10,00 im Ende April gesunken.</a:t>
            </a:r>
          </a:p>
          <a:p>
            <a:pPr lvl="1"/>
            <a:endParaRPr lang="de-DE" sz="1200" dirty="0">
              <a:solidFill>
                <a:srgbClr val="FF0000"/>
              </a:solidFill>
            </a:endParaRPr>
          </a:p>
          <a:p>
            <a:pPr lvl="0"/>
            <a:r>
              <a:rPr lang="de-AT" sz="1600" dirty="0"/>
              <a:t>Steffis beste Freundin hat seit einer Woche einen neuen iPod </a:t>
            </a:r>
            <a:r>
              <a:rPr lang="de-AT" sz="1600" dirty="0" err="1"/>
              <a:t>touch</a:t>
            </a:r>
            <a:r>
              <a:rPr lang="de-AT" sz="1600" dirty="0"/>
              <a:t>. Nachdem sich Steffi von den Vorzügen dieses mp3-Players überzeugen konnte, interessiert sie ihr alter iPod (Neupreis vor einem Jahr 109,00 EUR) überhaupt nicht mehr – der iPod </a:t>
            </a:r>
            <a:r>
              <a:rPr lang="de-AT" sz="1600" dirty="0" err="1"/>
              <a:t>touch</a:t>
            </a:r>
            <a:r>
              <a:rPr lang="de-AT" sz="1600" dirty="0"/>
              <a:t> um 279,00 EUR muss her!</a:t>
            </a:r>
            <a:r>
              <a:rPr lang="de-DE" sz="1600" dirty="0"/>
              <a:t> </a:t>
            </a:r>
            <a:r>
              <a:rPr lang="de-AT" sz="1600" dirty="0"/>
              <a:t>Kann sie sich den iPod </a:t>
            </a:r>
            <a:r>
              <a:rPr lang="de-AT" sz="1600" dirty="0" err="1"/>
              <a:t>touch</a:t>
            </a:r>
            <a:r>
              <a:rPr lang="de-AT" sz="1600" dirty="0"/>
              <a:t> bei ihren finanziellen Verhältnissen sofort kaufen?</a:t>
            </a:r>
            <a:endParaRPr lang="de-DE" sz="1600" dirty="0"/>
          </a:p>
          <a:p>
            <a:pPr lvl="1"/>
            <a:r>
              <a:rPr lang="de-DE" sz="1200" dirty="0">
                <a:solidFill>
                  <a:srgbClr val="FF0000"/>
                </a:solidFill>
              </a:rPr>
              <a:t>Nein: sie kann nur auf das täglich fällige Sparbuch (zu wenig) zugreifen.</a:t>
            </a:r>
          </a:p>
          <a:p>
            <a:pPr lvl="1"/>
            <a:endParaRPr lang="de-DE" sz="1200" dirty="0"/>
          </a:p>
          <a:p>
            <a:pPr lvl="0"/>
            <a:r>
              <a:rPr lang="de-AT" sz="1600" dirty="0"/>
              <a:t>Welche Möglichkeiten hat sie, um sich den iPod </a:t>
            </a:r>
            <a:r>
              <a:rPr lang="de-AT" sz="1600" dirty="0" err="1"/>
              <a:t>touch</a:t>
            </a:r>
            <a:r>
              <a:rPr lang="de-AT" sz="1600" dirty="0"/>
              <a:t> in absehbarer Zeit zu kaufen?</a:t>
            </a:r>
          </a:p>
          <a:p>
            <a:pPr lvl="1"/>
            <a:r>
              <a:rPr lang="de-DE" sz="1200" dirty="0">
                <a:solidFill>
                  <a:srgbClr val="FF0000"/>
                </a:solidFill>
              </a:rPr>
              <a:t>Ausgaben senken und sparen und Einnahmen erhöhen (öfter Babysitten), etc.</a:t>
            </a:r>
          </a:p>
          <a:p>
            <a:pPr lvl="1"/>
            <a:endParaRPr lang="de-DE" sz="1200" dirty="0">
              <a:solidFill>
                <a:srgbClr val="FF0000"/>
              </a:solidFill>
            </a:endParaRPr>
          </a:p>
          <a:p>
            <a:pPr lvl="0"/>
            <a:r>
              <a:rPr lang="de-AT" sz="1600" dirty="0"/>
              <a:t>Welche Maßnahmen kann sie setzen, um das Ziel rascher zu erreichen?</a:t>
            </a:r>
            <a:endParaRPr lang="de-DE" sz="1600" dirty="0"/>
          </a:p>
          <a:p>
            <a:pPr lvl="1"/>
            <a:r>
              <a:rPr lang="de-DE" sz="1200" dirty="0">
                <a:solidFill>
                  <a:srgbClr val="FF0000"/>
                </a:solidFill>
              </a:rPr>
              <a:t>Ihren alten iPod verkaufen, Geld ausborgen, ev. Geschenk (Geburtstag) etc.</a:t>
            </a:r>
          </a:p>
          <a:p>
            <a:pPr lvl="1"/>
            <a:endParaRPr lang="de-DE" sz="1200" dirty="0">
              <a:solidFill>
                <a:srgbClr val="FF0000"/>
              </a:solidFill>
            </a:endParaRPr>
          </a:p>
          <a:p>
            <a:pPr lvl="0"/>
            <a:r>
              <a:rPr lang="de-AT" sz="1600" dirty="0"/>
              <a:t>Welche Einnahmen und Ausgaben haben Unternehmen im Vergleich zu Steffi?</a:t>
            </a:r>
            <a:endParaRPr lang="de-DE" sz="1200" dirty="0"/>
          </a:p>
          <a:p>
            <a:pPr lvl="1"/>
            <a:r>
              <a:rPr lang="de-DE" sz="1200" dirty="0">
                <a:solidFill>
                  <a:srgbClr val="FF0000"/>
                </a:solidFill>
              </a:rPr>
              <a:t>Einnahmen z.B. aus Barverkäufen, </a:t>
            </a:r>
          </a:p>
          <a:p>
            <a:pPr lvl="1"/>
            <a:r>
              <a:rPr lang="de-DE" sz="1200" dirty="0">
                <a:solidFill>
                  <a:srgbClr val="FF0000"/>
                </a:solidFill>
              </a:rPr>
              <a:t>Ausgaben z.B. für Miete, Wareneinkäufe, Löhne für Mitarbeiter, Steuern, etc.</a:t>
            </a:r>
          </a:p>
        </p:txBody>
      </p:sp>
      <p:sp>
        <p:nvSpPr>
          <p:cNvPr id="4" name="Titel 1"/>
          <p:cNvSpPr>
            <a:spLocks noGrp="1"/>
          </p:cNvSpPr>
          <p:nvPr>
            <p:ph type="title"/>
          </p:nvPr>
        </p:nvSpPr>
        <p:spPr>
          <a:xfrm>
            <a:off x="457200" y="533400"/>
            <a:ext cx="8229600" cy="990600"/>
          </a:xfrm>
        </p:spPr>
        <p:txBody>
          <a:bodyPr>
            <a:normAutofit/>
          </a:bodyPr>
          <a:lstStyle/>
          <a:p>
            <a:r>
              <a:rPr lang="de-DE" sz="2400" dirty="0"/>
              <a:t>Steffis Finanzplan: So wenig Geld und noch so viel Monat!</a:t>
            </a:r>
          </a:p>
        </p:txBody>
      </p:sp>
    </p:spTree>
    <p:extLst>
      <p:ext uri="{BB962C8B-B14F-4D97-AF65-F5344CB8AC3E}">
        <p14:creationId xmlns:p14="http://schemas.microsoft.com/office/powerpoint/2010/main" val="395715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7" end="1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a:t>Typische Aktionen von Unternehmen zum Ausgleich eines Fehlbetrages oder zur Verwendung eines Überschusses</a:t>
            </a:r>
          </a:p>
        </p:txBody>
      </p:sp>
      <p:sp>
        <p:nvSpPr>
          <p:cNvPr id="3" name="Inhaltsplatzhalter 2"/>
          <p:cNvSpPr>
            <a:spLocks noGrp="1"/>
          </p:cNvSpPr>
          <p:nvPr>
            <p:ph idx="1"/>
          </p:nvPr>
        </p:nvSpPr>
        <p:spPr/>
        <p:txBody>
          <a:bodyPr>
            <a:normAutofit/>
          </a:bodyPr>
          <a:lstStyle/>
          <a:p>
            <a:pPr marL="0" indent="0">
              <a:buNone/>
            </a:pPr>
            <a:r>
              <a:rPr lang="de-DE" sz="1600" u="sng" dirty="0"/>
              <a:t>Fehlbetrag (-)</a:t>
            </a:r>
          </a:p>
          <a:p>
            <a:r>
              <a:rPr lang="de-DE" sz="1600" dirty="0"/>
              <a:t>Einnahmen erhöhen</a:t>
            </a:r>
          </a:p>
          <a:p>
            <a:r>
              <a:rPr lang="de-DE" sz="1600" dirty="0"/>
              <a:t>Ausgaben senken</a:t>
            </a:r>
          </a:p>
          <a:p>
            <a:r>
              <a:rPr lang="de-DE" sz="1600" dirty="0"/>
              <a:t>Fremdfinanzieren (sich Geld ausborgen)</a:t>
            </a:r>
          </a:p>
          <a:p>
            <a:r>
              <a:rPr lang="de-DE" sz="1600" dirty="0"/>
              <a:t>Nicht notwendiges Vermögen verkaufen</a:t>
            </a:r>
          </a:p>
          <a:p>
            <a:r>
              <a:rPr lang="de-DE" sz="1600" dirty="0"/>
              <a:t>Privateinlage</a:t>
            </a:r>
          </a:p>
          <a:p>
            <a:pPr marL="0" indent="0">
              <a:buNone/>
            </a:pPr>
            <a:endParaRPr lang="de-DE" sz="1600" b="1" dirty="0"/>
          </a:p>
          <a:p>
            <a:pPr marL="0" indent="0">
              <a:buNone/>
            </a:pPr>
            <a:r>
              <a:rPr lang="de-DE" sz="1600" u="sng" dirty="0"/>
              <a:t>Überschuss (+)</a:t>
            </a:r>
          </a:p>
          <a:p>
            <a:r>
              <a:rPr lang="de-DE" sz="1600" dirty="0"/>
              <a:t>Vortrag auf Folgeperiode</a:t>
            </a:r>
          </a:p>
          <a:p>
            <a:r>
              <a:rPr lang="de-DE" sz="1600" dirty="0"/>
              <a:t>Veranlagung (Sparbuch, Kapitalanlage, etc.)</a:t>
            </a:r>
          </a:p>
          <a:p>
            <a:r>
              <a:rPr lang="de-DE" sz="1600" dirty="0"/>
              <a:t>Investition (Anschaffung von Vermögensgegenständen)</a:t>
            </a:r>
          </a:p>
          <a:p>
            <a:r>
              <a:rPr lang="de-DE" sz="1600" dirty="0"/>
              <a:t>Kreditrückzahlung</a:t>
            </a:r>
          </a:p>
          <a:p>
            <a:r>
              <a:rPr lang="de-DE" sz="1600" dirty="0"/>
              <a:t>Privatentnahmen, </a:t>
            </a:r>
            <a:r>
              <a:rPr lang="de-DE" sz="1600" dirty="0" err="1"/>
              <a:t>etc</a:t>
            </a:r>
            <a:endParaRPr lang="de-DE" sz="1600" dirty="0"/>
          </a:p>
        </p:txBody>
      </p:sp>
    </p:spTree>
    <p:extLst>
      <p:ext uri="{BB962C8B-B14F-4D97-AF65-F5344CB8AC3E}">
        <p14:creationId xmlns:p14="http://schemas.microsoft.com/office/powerpoint/2010/main" val="227762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332311"/>
            <a:ext cx="3742723" cy="2531803"/>
          </a:xfrm>
        </p:spPr>
        <p:txBody>
          <a:bodyPr>
            <a:normAutofit/>
          </a:bodyPr>
          <a:lstStyle/>
          <a:p>
            <a:r>
              <a:rPr lang="de-DE" sz="2400" dirty="0"/>
              <a:t>Finanzplan </a:t>
            </a:r>
            <a:br>
              <a:rPr lang="de-DE" sz="2400" dirty="0"/>
            </a:br>
            <a:r>
              <a:rPr lang="de-DE" sz="2400" dirty="0"/>
              <a:t>(Haushaltsplan)</a:t>
            </a:r>
            <a:br>
              <a:rPr lang="de-DE" sz="2400" dirty="0"/>
            </a:br>
            <a:br>
              <a:rPr lang="de-DE" sz="2400" dirty="0"/>
            </a:br>
            <a:r>
              <a:rPr lang="de-DE" sz="1800" dirty="0"/>
              <a:t>welche typischer Weise</a:t>
            </a:r>
            <a:br>
              <a:rPr lang="de-DE" sz="1800" dirty="0"/>
            </a:br>
            <a:r>
              <a:rPr lang="de-DE" sz="1800" dirty="0"/>
              <a:t>für Kreditanträge bei</a:t>
            </a:r>
            <a:br>
              <a:rPr lang="de-DE" sz="1800" dirty="0"/>
            </a:br>
            <a:r>
              <a:rPr lang="de-DE" sz="1800" dirty="0"/>
              <a:t>Banken verwendet werden.</a:t>
            </a:r>
          </a:p>
        </p:txBody>
      </p:sp>
      <p:pic>
        <p:nvPicPr>
          <p:cNvPr id="4" name="Bild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12180" y="332311"/>
            <a:ext cx="4091031" cy="4413250"/>
          </a:xfrm>
          <a:prstGeom prst="rect">
            <a:avLst/>
          </a:prstGeom>
        </p:spPr>
      </p:pic>
      <p:pic>
        <p:nvPicPr>
          <p:cNvPr id="5" name="Bild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12180" y="4745561"/>
            <a:ext cx="4091031" cy="2112439"/>
          </a:xfrm>
          <a:prstGeom prst="rect">
            <a:avLst/>
          </a:prstGeom>
        </p:spPr>
      </p:pic>
    </p:spTree>
    <p:extLst>
      <p:ext uri="{BB962C8B-B14F-4D97-AF65-F5344CB8AC3E}">
        <p14:creationId xmlns:p14="http://schemas.microsoft.com/office/powerpoint/2010/main" val="4048208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59B24A-6A12-994D-8C28-C7F0AF9B9129}"/>
              </a:ext>
            </a:extLst>
          </p:cNvPr>
          <p:cNvSpPr>
            <a:spLocks noGrp="1"/>
          </p:cNvSpPr>
          <p:nvPr>
            <p:ph type="title"/>
          </p:nvPr>
        </p:nvSpPr>
        <p:spPr/>
        <p:txBody>
          <a:bodyPr/>
          <a:lstStyle/>
          <a:p>
            <a:r>
              <a:rPr lang="de-DE" dirty="0"/>
              <a:t>Lehrbeispiel L 1.1</a:t>
            </a:r>
          </a:p>
        </p:txBody>
      </p:sp>
      <p:pic>
        <p:nvPicPr>
          <p:cNvPr id="4" name="Grafik 3">
            <a:extLst>
              <a:ext uri="{FF2B5EF4-FFF2-40B4-BE49-F238E27FC236}">
                <a16:creationId xmlns:a16="http://schemas.microsoft.com/office/drawing/2014/main" id="{F251AC57-8163-2647-A7AC-837B7A7E04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355" y="1389887"/>
            <a:ext cx="3335465" cy="1731265"/>
          </a:xfrm>
          <a:prstGeom prst="rect">
            <a:avLst/>
          </a:prstGeom>
        </p:spPr>
      </p:pic>
      <p:sp>
        <p:nvSpPr>
          <p:cNvPr id="5" name="Textfeld 4">
            <a:extLst>
              <a:ext uri="{FF2B5EF4-FFF2-40B4-BE49-F238E27FC236}">
                <a16:creationId xmlns:a16="http://schemas.microsoft.com/office/drawing/2014/main" id="{F6000768-DCDA-84E2-2956-FFD8A639D9DA}"/>
              </a:ext>
            </a:extLst>
          </p:cNvPr>
          <p:cNvSpPr txBox="1"/>
          <p:nvPr/>
        </p:nvSpPr>
        <p:spPr>
          <a:xfrm>
            <a:off x="266911" y="5862935"/>
            <a:ext cx="4857420" cy="800219"/>
          </a:xfrm>
          <a:prstGeom prst="rect">
            <a:avLst/>
          </a:prstGeom>
          <a:noFill/>
        </p:spPr>
        <p:txBody>
          <a:bodyPr wrap="none" rtlCol="0">
            <a:spAutoFit/>
          </a:bodyPr>
          <a:lstStyle/>
          <a:p>
            <a:r>
              <a:rPr lang="de-DE" dirty="0"/>
              <a:t>Aufgabe:</a:t>
            </a:r>
          </a:p>
          <a:p>
            <a:r>
              <a:rPr lang="de-DE" sz="1000" dirty="0"/>
              <a:t>Schreibe auf einem A4 (Querformat) den Finanzplan der Familie Zeiser für August.</a:t>
            </a:r>
          </a:p>
          <a:p>
            <a:endParaRPr lang="de-DE" dirty="0"/>
          </a:p>
        </p:txBody>
      </p:sp>
      <p:pic>
        <p:nvPicPr>
          <p:cNvPr id="6" name="Grafik 5">
            <a:extLst>
              <a:ext uri="{FF2B5EF4-FFF2-40B4-BE49-F238E27FC236}">
                <a16:creationId xmlns:a16="http://schemas.microsoft.com/office/drawing/2014/main" id="{3A63B90F-6126-8AF4-F3CB-5F1B0231738F}"/>
              </a:ext>
            </a:extLst>
          </p:cNvPr>
          <p:cNvPicPr>
            <a:picLocks noChangeAspect="1"/>
          </p:cNvPicPr>
          <p:nvPr/>
        </p:nvPicPr>
        <p:blipFill>
          <a:blip r:embed="rId3"/>
          <a:stretch>
            <a:fillRect/>
          </a:stretch>
        </p:blipFill>
        <p:spPr>
          <a:xfrm>
            <a:off x="3652279" y="1389887"/>
            <a:ext cx="5398366" cy="3892353"/>
          </a:xfrm>
          <a:prstGeom prst="rect">
            <a:avLst/>
          </a:prstGeom>
        </p:spPr>
      </p:pic>
    </p:spTree>
    <p:extLst>
      <p:ext uri="{BB962C8B-B14F-4D97-AF65-F5344CB8AC3E}">
        <p14:creationId xmlns:p14="http://schemas.microsoft.com/office/powerpoint/2010/main" val="31151563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larheit">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Klarheit.thmx</Template>
  <TotalTime>0</TotalTime>
  <Words>1347</Words>
  <Application>Microsoft Macintosh PowerPoint</Application>
  <PresentationFormat>Bildschirmpräsentation (4:3)</PresentationFormat>
  <Paragraphs>342</Paragraphs>
  <Slides>13</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Calibri</vt:lpstr>
      <vt:lpstr>Chalkduster</vt:lpstr>
      <vt:lpstr>Klarheit</vt:lpstr>
      <vt:lpstr>Finanzplan  (Liquiditätsplan, Budget)  ZIEL eines Finanzplanes:  SICHERSTELLUNG DER ZAHLUNGSFÄHIGKEIT</vt:lpstr>
      <vt:lpstr>AB __: So wenig Geld – und noch so viel Monat!? </vt:lpstr>
      <vt:lpstr>PowerPoint-Präsentation</vt:lpstr>
      <vt:lpstr>Steffis Finanzplan: So wenig Geld und noch so viel Monat!</vt:lpstr>
      <vt:lpstr>Steffis Finanzplan: So wenig Geld und noch so viel Monat!</vt:lpstr>
      <vt:lpstr>Steffis Finanzplan: So wenig Geld und noch so viel Monat!</vt:lpstr>
      <vt:lpstr>Typische Aktionen von Unternehmen zum Ausgleich eines Fehlbetrages oder zur Verwendung eines Überschusses</vt:lpstr>
      <vt:lpstr>Finanzplan  (Haushaltsplan)  welche typischer Weise für Kreditanträge bei Banken verwendet werden.</vt:lpstr>
      <vt:lpstr>Lehrbeispiel L 1.1</vt:lpstr>
      <vt:lpstr>Lehrbeispiel L 1.2</vt:lpstr>
      <vt:lpstr>L 1.2 und 1.2 … Fortsetzung</vt:lpstr>
      <vt:lpstr>Lehrbeispiel 1.3</vt:lpstr>
      <vt:lpstr>Concept Map: Finanzplan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Finanzplan</dc:title>
  <dc:creator>werner holzheu</dc:creator>
  <cp:lastModifiedBy>HOLZHEU Werner</cp:lastModifiedBy>
  <cp:revision>54</cp:revision>
  <cp:lastPrinted>2017-09-07T07:38:40Z</cp:lastPrinted>
  <dcterms:created xsi:type="dcterms:W3CDTF">2014-09-21T21:30:01Z</dcterms:created>
  <dcterms:modified xsi:type="dcterms:W3CDTF">2022-09-08T10:44:55Z</dcterms:modified>
</cp:coreProperties>
</file>